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9" r:id="rId34"/>
    <p:sldId id="288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289A7-36F4-4124-8988-6420B043255E}" type="datetimeFigureOut">
              <a:rPr lang="ru-RU" smtClean="0"/>
              <a:pPr/>
              <a:t>09.09.2009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F0F54-61D1-4C1F-89B4-267CAD5B3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289A7-36F4-4124-8988-6420B043255E}" type="datetimeFigureOut">
              <a:rPr lang="ru-RU" smtClean="0"/>
              <a:pPr/>
              <a:t>09.09.2009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F0F54-61D1-4C1F-89B4-267CAD5B3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289A7-36F4-4124-8988-6420B043255E}" type="datetimeFigureOut">
              <a:rPr lang="ru-RU" smtClean="0"/>
              <a:pPr/>
              <a:t>09.09.2009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F0F54-61D1-4C1F-89B4-267CAD5B3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289A7-36F4-4124-8988-6420B043255E}" type="datetimeFigureOut">
              <a:rPr lang="ru-RU" smtClean="0"/>
              <a:pPr/>
              <a:t>09.09.2009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F0F54-61D1-4C1F-89B4-267CAD5B3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289A7-36F4-4124-8988-6420B043255E}" type="datetimeFigureOut">
              <a:rPr lang="ru-RU" smtClean="0"/>
              <a:pPr/>
              <a:t>09.09.2009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F0F54-61D1-4C1F-89B4-267CAD5B3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289A7-36F4-4124-8988-6420B043255E}" type="datetimeFigureOut">
              <a:rPr lang="ru-RU" smtClean="0"/>
              <a:pPr/>
              <a:t>09.09.2009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F0F54-61D1-4C1F-89B4-267CAD5B3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289A7-36F4-4124-8988-6420B043255E}" type="datetimeFigureOut">
              <a:rPr lang="ru-RU" smtClean="0"/>
              <a:pPr/>
              <a:t>09.09.2009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F0F54-61D1-4C1F-89B4-267CAD5B3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289A7-36F4-4124-8988-6420B043255E}" type="datetimeFigureOut">
              <a:rPr lang="ru-RU" smtClean="0"/>
              <a:pPr/>
              <a:t>09.09.2009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F0F54-61D1-4C1F-89B4-267CAD5B3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289A7-36F4-4124-8988-6420B043255E}" type="datetimeFigureOut">
              <a:rPr lang="ru-RU" smtClean="0"/>
              <a:pPr/>
              <a:t>09.09.2009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F0F54-61D1-4C1F-89B4-267CAD5B3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289A7-36F4-4124-8988-6420B043255E}" type="datetimeFigureOut">
              <a:rPr lang="ru-RU" smtClean="0"/>
              <a:pPr/>
              <a:t>09.09.2009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F0F54-61D1-4C1F-89B4-267CAD5B3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289A7-36F4-4124-8988-6420B043255E}" type="datetimeFigureOut">
              <a:rPr lang="ru-RU" smtClean="0"/>
              <a:pPr/>
              <a:t>09.09.2009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F0F54-61D1-4C1F-89B4-267CAD5B3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D289A7-36F4-4124-8988-6420B043255E}" type="datetimeFigureOut">
              <a:rPr lang="ru-RU" smtClean="0"/>
              <a:pPr/>
              <a:t>09.09.2009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8F0F54-61D1-4C1F-89B4-267CAD5B3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Наше здоровье и болезни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Ситуации </a:t>
            </a:r>
            <a:r>
              <a:rPr lang="ru-RU" sz="3600" b="1" dirty="0" smtClean="0">
                <a:solidFill>
                  <a:srgbClr val="002060"/>
                </a:solidFill>
              </a:rPr>
              <a:t>(которые, могут вызвать чувство тревоги, страха волнения)</a:t>
            </a:r>
            <a:endParaRPr lang="ru-RU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214282" y="1500174"/>
            <a:ext cx="335758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Ответы оцениваются в баллах: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0</a:t>
            </a:r>
            <a:r>
              <a:rPr lang="ru-RU" sz="2400" b="1" dirty="0" smtClean="0"/>
              <a:t> – </a:t>
            </a:r>
            <a:r>
              <a:rPr lang="ru-RU" sz="2400" b="1" dirty="0" smtClean="0">
                <a:solidFill>
                  <a:srgbClr val="00B050"/>
                </a:solidFill>
              </a:rPr>
              <a:t>не вызывает тревоги и волнений;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1 </a:t>
            </a:r>
            <a:r>
              <a:rPr lang="ru-RU" sz="2400" b="1" dirty="0" smtClean="0"/>
              <a:t>– </a:t>
            </a:r>
            <a:r>
              <a:rPr lang="ru-RU" sz="2400" b="1" dirty="0" smtClean="0">
                <a:solidFill>
                  <a:srgbClr val="00B050"/>
                </a:solidFill>
              </a:rPr>
              <a:t>появляется легкое беспокойство;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2</a:t>
            </a:r>
            <a:r>
              <a:rPr lang="ru-RU" sz="2400" b="1" dirty="0" smtClean="0"/>
              <a:t> – </a:t>
            </a:r>
            <a:r>
              <a:rPr lang="ru-RU" sz="2400" b="1" dirty="0" smtClean="0">
                <a:solidFill>
                  <a:srgbClr val="00B050"/>
                </a:solidFill>
              </a:rPr>
              <a:t>волнуетесь, но в состоянии контролировать себя;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3 </a:t>
            </a:r>
            <a:r>
              <a:rPr lang="ru-RU" sz="2400" b="1" dirty="0" smtClean="0"/>
              <a:t>– </a:t>
            </a:r>
            <a:r>
              <a:rPr lang="ru-RU" sz="2400" b="1" dirty="0" smtClean="0">
                <a:solidFill>
                  <a:srgbClr val="00B050"/>
                </a:solidFill>
              </a:rPr>
              <a:t>встревожены сверх меры.</a:t>
            </a:r>
          </a:p>
          <a:p>
            <a:endParaRPr lang="ru-RU" sz="2400" b="1" dirty="0" smtClean="0"/>
          </a:p>
          <a:p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857620" y="1428736"/>
            <a:ext cx="507209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b="1" dirty="0" smtClean="0"/>
              <a:t>Попали в гости в малознакомую компанию.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/>
              <a:t>Беседуете с важным человеком (например, с директором)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/>
              <a:t>Подвергаетесь критике.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/>
              <a:t>Видите кровь.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/>
              <a:t>Пользуетесь общественным туалетом без дверок.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/>
              <a:t>Чувствуете, что за вами наблюдают.</a:t>
            </a:r>
          </a:p>
          <a:p>
            <a:pPr>
              <a:buFont typeface="Arial" pitchFamily="34" charset="0"/>
              <a:buChar char="•"/>
            </a:pP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Ситуации </a:t>
            </a:r>
            <a:r>
              <a:rPr lang="ru-RU" sz="3600" b="1" dirty="0" smtClean="0">
                <a:solidFill>
                  <a:srgbClr val="002060"/>
                </a:solidFill>
              </a:rPr>
              <a:t>(которые, могут вызвать чувство тревоги, страха волнения)</a:t>
            </a:r>
            <a:endParaRPr lang="ru-RU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214282" y="1500174"/>
            <a:ext cx="364333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Ответы оцениваются в баллах: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0</a:t>
            </a:r>
            <a:r>
              <a:rPr lang="ru-RU" sz="2400" b="1" dirty="0" smtClean="0"/>
              <a:t> – </a:t>
            </a:r>
            <a:r>
              <a:rPr lang="ru-RU" sz="2400" b="1" dirty="0" smtClean="0">
                <a:solidFill>
                  <a:srgbClr val="00B050"/>
                </a:solidFill>
              </a:rPr>
              <a:t>не вызывает тревоги и волнений;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1 </a:t>
            </a:r>
            <a:r>
              <a:rPr lang="ru-RU" sz="2400" b="1" dirty="0" smtClean="0"/>
              <a:t>– </a:t>
            </a:r>
            <a:r>
              <a:rPr lang="ru-RU" sz="2400" b="1" dirty="0" smtClean="0">
                <a:solidFill>
                  <a:srgbClr val="00B050"/>
                </a:solidFill>
              </a:rPr>
              <a:t>появляется легкое беспокойство;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2</a:t>
            </a:r>
            <a:r>
              <a:rPr lang="ru-RU" sz="2400" b="1" dirty="0" smtClean="0"/>
              <a:t> – </a:t>
            </a:r>
            <a:r>
              <a:rPr lang="ru-RU" sz="2400" b="1" dirty="0" smtClean="0">
                <a:solidFill>
                  <a:srgbClr val="00B050"/>
                </a:solidFill>
              </a:rPr>
              <a:t>волнуетесь, но в состоянии контролировать себя;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3 </a:t>
            </a:r>
            <a:r>
              <a:rPr lang="ru-RU" sz="2400" b="1" dirty="0" smtClean="0"/>
              <a:t>– </a:t>
            </a:r>
            <a:r>
              <a:rPr lang="ru-RU" sz="2400" b="1" dirty="0" smtClean="0">
                <a:solidFill>
                  <a:srgbClr val="00B050"/>
                </a:solidFill>
              </a:rPr>
              <a:t>встревожены сверх меры.</a:t>
            </a:r>
          </a:p>
          <a:p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000496" y="1571612"/>
            <a:ext cx="492922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b="1" dirty="0" smtClean="0"/>
              <a:t>Не имеете возможности заплатить необходимую сумму денег.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/>
              <a:t>Сдаете экзамен, проходите собеседование.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/>
              <a:t>Пользуетесь общественным транспортом в часы «пик».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/>
              <a:t>К вам пришли, а у вас беспорядок.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/>
              <a:t>Готовитесь к важной встрече.</a:t>
            </a:r>
          </a:p>
          <a:p>
            <a:pPr>
              <a:buFont typeface="Arial" pitchFamily="34" charset="0"/>
              <a:buChar char="•"/>
            </a:pP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Ситуации </a:t>
            </a:r>
            <a:r>
              <a:rPr lang="ru-RU" sz="3600" b="1" dirty="0" smtClean="0">
                <a:solidFill>
                  <a:srgbClr val="002060"/>
                </a:solidFill>
              </a:rPr>
              <a:t>(которые, могут вызвать чувство тревоги, страха волнения)</a:t>
            </a:r>
            <a:endParaRPr lang="ru-RU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142844" y="1643050"/>
            <a:ext cx="371477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Ответы оцениваются в баллах: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0</a:t>
            </a:r>
            <a:r>
              <a:rPr lang="ru-RU" sz="2400" b="1" dirty="0" smtClean="0"/>
              <a:t> – </a:t>
            </a:r>
            <a:r>
              <a:rPr lang="ru-RU" sz="2400" b="1" dirty="0" smtClean="0">
                <a:solidFill>
                  <a:srgbClr val="00B050"/>
                </a:solidFill>
              </a:rPr>
              <a:t>не вызывает тревоги и волнений;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1 </a:t>
            </a:r>
            <a:r>
              <a:rPr lang="ru-RU" sz="2400" b="1" dirty="0" smtClean="0"/>
              <a:t>– </a:t>
            </a:r>
            <a:r>
              <a:rPr lang="ru-RU" sz="2400" b="1" dirty="0" smtClean="0">
                <a:solidFill>
                  <a:srgbClr val="00B050"/>
                </a:solidFill>
              </a:rPr>
              <a:t>появляется легкое беспокойство;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2</a:t>
            </a:r>
            <a:r>
              <a:rPr lang="ru-RU" sz="2400" b="1" dirty="0" smtClean="0"/>
              <a:t> – </a:t>
            </a:r>
            <a:r>
              <a:rPr lang="ru-RU" sz="2400" b="1" dirty="0" smtClean="0">
                <a:solidFill>
                  <a:srgbClr val="00B050"/>
                </a:solidFill>
              </a:rPr>
              <a:t>волнуетесь, но в состоянии контролировать себя;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3 </a:t>
            </a:r>
            <a:r>
              <a:rPr lang="ru-RU" sz="2400" b="1" dirty="0" smtClean="0"/>
              <a:t>– </a:t>
            </a:r>
            <a:r>
              <a:rPr lang="ru-RU" sz="2400" b="1" dirty="0" smtClean="0">
                <a:solidFill>
                  <a:srgbClr val="00B050"/>
                </a:solidFill>
              </a:rPr>
              <a:t>встревожены сверх меры.</a:t>
            </a:r>
          </a:p>
          <a:p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857620" y="1714488"/>
            <a:ext cx="514353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b="1" dirty="0" smtClean="0"/>
              <a:t>Раздеваетесь на людях (в бане, у врача, в раздевалке).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/>
              <a:t>Совершили ошибку, потерпели неудачу.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/>
              <a:t>Собираетесь дать в долг.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/>
              <a:t>Отстаиваете свою позицию в споре с близким человеком.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Подсчитываем баллы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715436" cy="4525963"/>
          </a:xfrm>
        </p:spPr>
        <p:txBody>
          <a:bodyPr/>
          <a:lstStyle/>
          <a:p>
            <a:r>
              <a:rPr lang="ru-RU" b="1" i="1" u="sng" dirty="0" smtClean="0">
                <a:solidFill>
                  <a:srgbClr val="0070C0"/>
                </a:solidFill>
              </a:rPr>
              <a:t>От 0 до 19 баллов</a:t>
            </a:r>
            <a:r>
              <a:rPr lang="ru-RU" b="1" i="1" dirty="0" smtClean="0">
                <a:solidFill>
                  <a:srgbClr val="0070C0"/>
                </a:solidFill>
              </a:rPr>
              <a:t>. </a:t>
            </a:r>
            <a:r>
              <a:rPr lang="ru-RU" b="1" dirty="0" smtClean="0"/>
              <a:t>Прекрасно! Мелкие неприятности не смогут нанести вреда вашему здоровью. Вы адекватно реагируете на любые жизненные ситуации.</a:t>
            </a:r>
          </a:p>
          <a:p>
            <a:r>
              <a:rPr lang="ru-RU" b="1" i="1" u="sng" dirty="0" smtClean="0">
                <a:solidFill>
                  <a:srgbClr val="0070C0"/>
                </a:solidFill>
              </a:rPr>
              <a:t>От 20 до 39 баллов.</a:t>
            </a:r>
            <a:r>
              <a:rPr lang="ru-RU" b="1" dirty="0" smtClean="0"/>
              <a:t> Вы умеете держать себя в руках и способны справиться со многими проблемами без посторонней помощи и паники.</a:t>
            </a:r>
            <a:endParaRPr lang="ru-RU" b="1" i="1" u="sng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285728"/>
            <a:ext cx="8501122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b="1" i="1" u="sng" dirty="0" smtClean="0">
                <a:solidFill>
                  <a:srgbClr val="0070C0"/>
                </a:solidFill>
              </a:rPr>
              <a:t>От 40 до 59 баллов.</a:t>
            </a:r>
            <a:r>
              <a:rPr lang="ru-RU" sz="2800" b="1" dirty="0" smtClean="0"/>
              <a:t> Постарайтесь контролировать свои эмоции. Вы склонны драматизировать события. Поэтому попробуйте изменить отношение к происходящему. Избегайте одиночества. Будьте чаще с друзьями, общайтесь с приятными для вас людьми. Можно попросить родителей завести кошку или собаку.</a:t>
            </a:r>
          </a:p>
          <a:p>
            <a:pPr>
              <a:buFont typeface="Arial" pitchFamily="34" charset="0"/>
              <a:buChar char="•"/>
            </a:pPr>
            <a:r>
              <a:rPr lang="ru-RU" sz="2800" b="1" i="1" u="sng" dirty="0" smtClean="0">
                <a:solidFill>
                  <a:srgbClr val="0070C0"/>
                </a:solidFill>
              </a:rPr>
              <a:t>60 баллов и выше.</a:t>
            </a:r>
            <a:r>
              <a:rPr lang="ru-RU" sz="2800" b="1" dirty="0" smtClean="0"/>
              <a:t> Следует обратить серьёзное внимание на своё здоровье. Побеседуйте с психологом. Помощь специалистов поможет вам снять груз излишней тревожности, беспокойства. А вместе с этим уйдет и физический дискомфорт.</a:t>
            </a:r>
            <a:endParaRPr lang="ru-RU" sz="2800" b="1" i="1" u="sng" dirty="0" smtClean="0">
              <a:solidFill>
                <a:srgbClr val="0070C0"/>
              </a:solidFill>
            </a:endParaRPr>
          </a:p>
          <a:p>
            <a:endParaRPr lang="ru-RU" sz="3200" b="1" i="1" u="sng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142852"/>
            <a:ext cx="871543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b="1" dirty="0" smtClean="0"/>
              <a:t>Чтобы иметь возможности для преодоления жизненных трудностей, необходимо хорошо осознать свои проблемы. А затем продумать способы их решений.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0070C0"/>
                </a:solidFill>
              </a:rPr>
              <a:t>Ответив на проведенные ниже вопросы (поставьте </a:t>
            </a:r>
            <a:r>
              <a:rPr lang="ru-RU" sz="2800" b="1" dirty="0" smtClean="0">
                <a:solidFill>
                  <a:srgbClr val="FF0000"/>
                </a:solidFill>
              </a:rPr>
              <a:t>1 балл </a:t>
            </a:r>
            <a:r>
              <a:rPr lang="ru-RU" sz="2800" b="1" dirty="0" smtClean="0">
                <a:solidFill>
                  <a:srgbClr val="0070C0"/>
                </a:solidFill>
              </a:rPr>
              <a:t>за каждый </a:t>
            </a:r>
            <a:r>
              <a:rPr lang="ru-RU" sz="2800" b="1" dirty="0" smtClean="0">
                <a:solidFill>
                  <a:srgbClr val="FF0000"/>
                </a:solidFill>
              </a:rPr>
              <a:t>утвердительный ответ</a:t>
            </a:r>
            <a:r>
              <a:rPr lang="ru-RU" sz="2800" b="1" dirty="0" smtClean="0">
                <a:solidFill>
                  <a:srgbClr val="0070C0"/>
                </a:solidFill>
              </a:rPr>
              <a:t>), вы сможете понять, </a:t>
            </a:r>
            <a:r>
              <a:rPr lang="ru-RU" sz="2800" b="1" u="sng" dirty="0" smtClean="0">
                <a:solidFill>
                  <a:srgbClr val="00B050"/>
                </a:solidFill>
              </a:rPr>
              <a:t>какие мысли и поступки мешают вам быть счастливыми и здоровыми.</a:t>
            </a:r>
            <a:endParaRPr lang="ru-RU" sz="2800" b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Вопросы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</a:rPr>
              <a:t>(</a:t>
            </a:r>
            <a:r>
              <a:rPr lang="ru-RU" sz="3600" b="1" dirty="0" smtClean="0">
                <a:solidFill>
                  <a:srgbClr val="FF0000"/>
                </a:solidFill>
              </a:rPr>
              <a:t>«да» – 1 </a:t>
            </a:r>
            <a:r>
              <a:rPr lang="ru-RU" sz="3600" b="1" dirty="0" smtClean="0">
                <a:solidFill>
                  <a:srgbClr val="7030A0"/>
                </a:solidFill>
              </a:rPr>
              <a:t>балл,</a:t>
            </a:r>
            <a:r>
              <a:rPr lang="ru-RU" sz="3600" b="1" dirty="0" smtClean="0">
                <a:solidFill>
                  <a:srgbClr val="FF0000"/>
                </a:solidFill>
              </a:rPr>
              <a:t> «нет» – 0 </a:t>
            </a:r>
            <a:r>
              <a:rPr lang="ru-RU" sz="3600" b="1" dirty="0" smtClean="0">
                <a:solidFill>
                  <a:srgbClr val="7030A0"/>
                </a:solidFill>
              </a:rPr>
              <a:t>баллов)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2844" y="1714488"/>
            <a:ext cx="878687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2800" b="1" dirty="0" smtClean="0"/>
              <a:t>Вы иногда приходите к выводу, что совершаете одни и те же ошибки?</a:t>
            </a:r>
          </a:p>
          <a:p>
            <a:pPr marL="514350" indent="-514350">
              <a:buAutoNum type="arabicPeriod"/>
            </a:pPr>
            <a:r>
              <a:rPr lang="ru-RU" sz="2800" b="1" dirty="0" smtClean="0"/>
              <a:t>У вас есть плохие привычки, которые сильнее вас?</a:t>
            </a:r>
          </a:p>
          <a:p>
            <a:pPr marL="514350" indent="-514350">
              <a:buAutoNum type="arabicPeriod"/>
            </a:pPr>
            <a:r>
              <a:rPr lang="ru-RU" sz="2800" b="1" dirty="0" smtClean="0"/>
              <a:t>Случается ли, что вопреки своему желанию вы делаете что-то не так?</a:t>
            </a:r>
          </a:p>
          <a:p>
            <a:pPr marL="514350" indent="-514350">
              <a:buAutoNum type="arabicPeriod"/>
            </a:pPr>
            <a:r>
              <a:rPr lang="ru-RU" sz="2800" b="1" dirty="0" smtClean="0"/>
              <a:t>Иногда вы приходите к выводу, что вам явно не везет на людей?</a:t>
            </a:r>
          </a:p>
          <a:p>
            <a:pPr marL="514350" indent="-514350">
              <a:buAutoNum type="arabicPeriod"/>
            </a:pPr>
            <a:r>
              <a:rPr lang="ru-RU" sz="2800" b="1" dirty="0" smtClean="0"/>
              <a:t>Случается, что люди не хотят вас понять?</a:t>
            </a:r>
          </a:p>
          <a:p>
            <a:pPr marL="514350" indent="-514350">
              <a:buAutoNum type="arabicPeriod"/>
            </a:pPr>
            <a:r>
              <a:rPr lang="ru-RU" sz="2800" b="1" dirty="0" smtClean="0"/>
              <a:t>Вы часто слышите неприятные намеки на ваш счет?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Вопросы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</a:rPr>
              <a:t>(</a:t>
            </a:r>
            <a:r>
              <a:rPr lang="ru-RU" sz="3600" b="1" dirty="0" smtClean="0">
                <a:solidFill>
                  <a:srgbClr val="FF0000"/>
                </a:solidFill>
              </a:rPr>
              <a:t>«да» – 1 </a:t>
            </a:r>
            <a:r>
              <a:rPr lang="ru-RU" sz="3600" b="1" dirty="0" smtClean="0">
                <a:solidFill>
                  <a:srgbClr val="7030A0"/>
                </a:solidFill>
              </a:rPr>
              <a:t>балл,</a:t>
            </a:r>
            <a:r>
              <a:rPr lang="ru-RU" sz="3600" b="1" dirty="0" smtClean="0">
                <a:solidFill>
                  <a:srgbClr val="FF0000"/>
                </a:solidFill>
              </a:rPr>
              <a:t> «нет» – 0 </a:t>
            </a:r>
            <a:r>
              <a:rPr lang="ru-RU" sz="3600" b="1" dirty="0" smtClean="0">
                <a:solidFill>
                  <a:srgbClr val="7030A0"/>
                </a:solidFill>
              </a:rPr>
              <a:t>баллов)</a:t>
            </a:r>
            <a:endParaRPr lang="ru-RU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142844" y="1571612"/>
            <a:ext cx="8858312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 startAt="7"/>
            </a:pPr>
            <a:r>
              <a:rPr lang="ru-RU" sz="2800" b="1" dirty="0" smtClean="0"/>
              <a:t>Вы откладываете дела в долгий ящик, потому что вам трудно завершить начатое дело?</a:t>
            </a:r>
          </a:p>
          <a:p>
            <a:pPr marL="514350" indent="-514350">
              <a:buAutoNum type="arabicPeriod" startAt="7"/>
            </a:pPr>
            <a:r>
              <a:rPr lang="ru-RU" sz="2800" b="1" dirty="0" smtClean="0"/>
              <a:t>Вы осуждаете себя за медлительность, постоянно торопитесь и всё равно опаздываете?</a:t>
            </a:r>
          </a:p>
          <a:p>
            <a:pPr marL="514350" indent="-514350">
              <a:buAutoNum type="arabicPeriod" startAt="7"/>
            </a:pPr>
            <a:r>
              <a:rPr lang="ru-RU" sz="2800" b="1" dirty="0" smtClean="0"/>
              <a:t>Вы обычно берётесь за несколько дел одновременно?</a:t>
            </a:r>
          </a:p>
          <a:p>
            <a:pPr marL="514350" indent="-514350">
              <a:buAutoNum type="arabicPeriod" startAt="7"/>
            </a:pPr>
            <a:r>
              <a:rPr lang="ru-RU" sz="2800" b="1" dirty="0" smtClean="0"/>
              <a:t>Случается, что вас охватывает чувство гнева, с которым вам не в силах справиться?</a:t>
            </a:r>
          </a:p>
          <a:p>
            <a:pPr marL="514350" indent="-514350">
              <a:buAutoNum type="arabicPeriod" startAt="7"/>
            </a:pPr>
            <a:r>
              <a:rPr lang="ru-RU" sz="2800" b="1" dirty="0" smtClean="0"/>
              <a:t>Вам трудно преодолеть чувство ненависти, возникшее к человеку?</a:t>
            </a:r>
          </a:p>
          <a:p>
            <a:pPr marL="514350" indent="-514350">
              <a:buAutoNum type="arabicPeriod" startAt="7"/>
            </a:pPr>
            <a:r>
              <a:rPr lang="ru-RU" sz="2800" b="1" dirty="0" smtClean="0"/>
              <a:t>Вы обычно даёте резкий отпор людям, которые вас раздражают?</a:t>
            </a:r>
          </a:p>
          <a:p>
            <a:pPr marL="514350" indent="-514350">
              <a:buFont typeface="+mj-lt"/>
              <a:buAutoNum type="arabicPeriod"/>
            </a:pPr>
            <a:endParaRPr lang="ru-RU" sz="2800" b="1" dirty="0" smtClean="0"/>
          </a:p>
          <a:p>
            <a:pPr marL="514350" indent="-514350">
              <a:buFont typeface="+mj-lt"/>
              <a:buAutoNum type="arabicPeriod"/>
            </a:pP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Вопросы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</a:rPr>
              <a:t>(</a:t>
            </a:r>
            <a:r>
              <a:rPr lang="ru-RU" sz="3600" b="1" dirty="0" smtClean="0">
                <a:solidFill>
                  <a:srgbClr val="FF0000"/>
                </a:solidFill>
              </a:rPr>
              <a:t>«да» – 1 </a:t>
            </a:r>
            <a:r>
              <a:rPr lang="ru-RU" sz="3600" b="1" dirty="0" smtClean="0">
                <a:solidFill>
                  <a:srgbClr val="7030A0"/>
                </a:solidFill>
              </a:rPr>
              <a:t>балл,</a:t>
            </a:r>
            <a:r>
              <a:rPr lang="ru-RU" sz="3600" b="1" dirty="0" smtClean="0">
                <a:solidFill>
                  <a:srgbClr val="FF0000"/>
                </a:solidFill>
              </a:rPr>
              <a:t> «нет» – 0 </a:t>
            </a:r>
            <a:r>
              <a:rPr lang="ru-RU" sz="3600" b="1" dirty="0" smtClean="0">
                <a:solidFill>
                  <a:srgbClr val="7030A0"/>
                </a:solidFill>
              </a:rPr>
              <a:t>баллов)</a:t>
            </a:r>
            <a:endParaRPr lang="ru-RU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142844" y="1500174"/>
            <a:ext cx="8858312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ru-RU" sz="2800" b="1" dirty="0" smtClean="0"/>
              <a:t>13.  Часто ли ваши друзья и приятели, «садятся вам    </a:t>
            </a:r>
          </a:p>
          <a:p>
            <a:pPr marL="514350" indent="-514350"/>
            <a:r>
              <a:rPr lang="ru-RU" sz="2800" b="1" dirty="0" smtClean="0"/>
              <a:t>        на шею»?</a:t>
            </a:r>
          </a:p>
          <a:p>
            <a:pPr marL="514350" indent="-514350">
              <a:buAutoNum type="arabicPeriod" startAt="14"/>
            </a:pPr>
            <a:r>
              <a:rPr lang="ru-RU" sz="2800" b="1" dirty="0" smtClean="0"/>
              <a:t>Вы обычно загружаете себя работой в отличие от других?</a:t>
            </a:r>
          </a:p>
          <a:p>
            <a:pPr marL="514350" indent="-514350">
              <a:buAutoNum type="arabicPeriod" startAt="14"/>
            </a:pPr>
            <a:r>
              <a:rPr lang="ru-RU" sz="2800" b="1" dirty="0" smtClean="0"/>
              <a:t>Вам трудно отказать людям, если они вас о чем-то просят?</a:t>
            </a:r>
          </a:p>
          <a:p>
            <a:pPr marL="514350" indent="-514350">
              <a:buAutoNum type="arabicPeriod" startAt="14"/>
            </a:pPr>
            <a:r>
              <a:rPr lang="ru-RU" sz="2800" b="1" dirty="0" smtClean="0"/>
              <a:t>Вы обычно долго таите обиды на других, не желая прощать?</a:t>
            </a:r>
          </a:p>
          <a:p>
            <a:pPr marL="514350" indent="-514350">
              <a:buAutoNum type="arabicPeriod" startAt="14"/>
            </a:pPr>
            <a:r>
              <a:rPr lang="ru-RU" sz="2800" b="1" dirty="0" smtClean="0"/>
              <a:t>Вы можете назвать себя мстительным человеком?</a:t>
            </a:r>
          </a:p>
          <a:p>
            <a:pPr marL="514350" indent="-514350">
              <a:buAutoNum type="arabicPeriod" startAt="14"/>
            </a:pPr>
            <a:r>
              <a:rPr lang="ru-RU" sz="2800" b="1" dirty="0" smtClean="0"/>
              <a:t>Вам нелегко менять свои мнения, взгляды?</a:t>
            </a:r>
          </a:p>
          <a:p>
            <a:pPr marL="514350" indent="-514350">
              <a:buAutoNum type="arabicPeriod" startAt="14"/>
            </a:pPr>
            <a:r>
              <a:rPr lang="ru-RU" sz="2800" b="1" dirty="0" smtClean="0"/>
              <a:t>Вас часто разочаровывают люди, которые не выполняют своих обещаний?</a:t>
            </a:r>
          </a:p>
          <a:p>
            <a:pPr marL="514350" indent="-514350">
              <a:buAutoNum type="arabicPeriod" startAt="14"/>
            </a:pPr>
            <a:endParaRPr lang="ru-RU" sz="2800" b="1" dirty="0" smtClean="0"/>
          </a:p>
          <a:p>
            <a:pPr marL="514350" indent="-514350"/>
            <a:endParaRPr lang="ru-RU" sz="2800" b="1" dirty="0" smtClean="0"/>
          </a:p>
          <a:p>
            <a:pPr marL="514350" indent="-514350"/>
            <a:endParaRPr lang="ru-RU" sz="2800" b="1" dirty="0" smtClean="0"/>
          </a:p>
          <a:p>
            <a:pPr marL="514350" indent="-514350"/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Вопросы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</a:rPr>
              <a:t>(</a:t>
            </a:r>
            <a:r>
              <a:rPr lang="ru-RU" sz="3600" b="1" dirty="0" smtClean="0">
                <a:solidFill>
                  <a:srgbClr val="FF0000"/>
                </a:solidFill>
              </a:rPr>
              <a:t>«да» – 1 </a:t>
            </a:r>
            <a:r>
              <a:rPr lang="ru-RU" sz="3600" b="1" dirty="0" smtClean="0">
                <a:solidFill>
                  <a:srgbClr val="7030A0"/>
                </a:solidFill>
              </a:rPr>
              <a:t>балл,</a:t>
            </a:r>
            <a:r>
              <a:rPr lang="ru-RU" sz="3600" b="1" dirty="0" smtClean="0">
                <a:solidFill>
                  <a:srgbClr val="FF0000"/>
                </a:solidFill>
              </a:rPr>
              <a:t> «нет» – 0 </a:t>
            </a:r>
            <a:r>
              <a:rPr lang="ru-RU" sz="3600" b="1" dirty="0" smtClean="0">
                <a:solidFill>
                  <a:srgbClr val="7030A0"/>
                </a:solidFill>
              </a:rPr>
              <a:t>баллов)</a:t>
            </a:r>
            <a:endParaRPr lang="ru-RU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214282" y="1500174"/>
            <a:ext cx="871543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ru-RU" sz="2800" b="1" dirty="0" smtClean="0"/>
              <a:t>20. Вы убеждены, что ненадёжных людей, к сожалению, вокруг вас много?</a:t>
            </a:r>
          </a:p>
          <a:p>
            <a:pPr marL="514350" indent="-514350"/>
            <a:r>
              <a:rPr lang="ru-RU" sz="2800" b="1" dirty="0" smtClean="0"/>
              <a:t>21. Случается ли, что вас обманывают?</a:t>
            </a:r>
          </a:p>
          <a:p>
            <a:pPr marL="514350" indent="-514350"/>
            <a:r>
              <a:rPr lang="ru-RU" sz="2800" b="1" dirty="0" smtClean="0"/>
              <a:t>22. Вы часто рискуете в жизни?</a:t>
            </a:r>
          </a:p>
          <a:p>
            <a:pPr marL="514350" indent="-514350"/>
            <a:r>
              <a:rPr lang="ru-RU" sz="2800" b="1" dirty="0" smtClean="0"/>
              <a:t>23. Вы предпочитаете идти на риск, чем довольствоваться сложившейся ситуацией?</a:t>
            </a:r>
          </a:p>
          <a:p>
            <a:pPr marL="514350" indent="-514350"/>
            <a:r>
              <a:rPr lang="ru-RU" sz="2800" b="1" dirty="0" smtClean="0"/>
              <a:t>24. Вы стремитесь быстрее ввязаться в драку, а потом разбираетесь?</a:t>
            </a:r>
          </a:p>
          <a:p>
            <a:pPr marL="514350" indent="-514350"/>
            <a:r>
              <a:rPr lang="ru-RU" sz="2800" b="1" dirty="0" smtClean="0"/>
              <a:t>25. Вы стремитесь победить в споре и доказать свою правоту?</a:t>
            </a:r>
          </a:p>
          <a:p>
            <a:pPr marL="514350" indent="-514350"/>
            <a:r>
              <a:rPr lang="ru-RU" sz="2800" b="1" dirty="0" smtClean="0"/>
              <a:t>26. Вы сильно расстраиваетесь, если вам не удается быть первыми в том или ином деле?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74320"/>
            <a:ext cx="7933588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Тест «Добры ли вы?» (да, нет)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1538" y="1571612"/>
            <a:ext cx="792961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2800" b="1" dirty="0" smtClean="0"/>
              <a:t>У вас появились деньги. Могли бы вы истратить всё, что у вас есть, на подарки друзьям?</a:t>
            </a:r>
          </a:p>
          <a:p>
            <a:pPr marL="514350" indent="-514350">
              <a:buAutoNum type="arabicPeriod"/>
            </a:pPr>
            <a:r>
              <a:rPr lang="ru-RU" sz="2800" b="1" dirty="0" smtClean="0"/>
              <a:t>Товарищ рассказывает вам о своих невзгодах, которые вас мало волнуют. Скажите ли вы ему, что вам это неинтересно?</a:t>
            </a:r>
          </a:p>
          <a:p>
            <a:pPr marL="514350" indent="-514350">
              <a:buAutoNum type="arabicPeriod"/>
            </a:pPr>
            <a:r>
              <a:rPr lang="ru-RU" sz="2800" b="1" dirty="0" smtClean="0"/>
              <a:t>Если ваш партнер хуже вас играет в шахматы или другую игру, будете ли вы ему иногда поддаваться, чтобы сделать приятное?</a:t>
            </a:r>
          </a:p>
          <a:p>
            <a:pPr marL="514350" indent="-514350">
              <a:buAutoNum type="arabicPeriod"/>
            </a:pP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Вопросы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</a:rPr>
              <a:t>(</a:t>
            </a:r>
            <a:r>
              <a:rPr lang="ru-RU" sz="3600" b="1" dirty="0" smtClean="0">
                <a:solidFill>
                  <a:srgbClr val="FF0000"/>
                </a:solidFill>
              </a:rPr>
              <a:t>«да» – 1 </a:t>
            </a:r>
            <a:r>
              <a:rPr lang="ru-RU" sz="3600" b="1" dirty="0" smtClean="0">
                <a:solidFill>
                  <a:srgbClr val="7030A0"/>
                </a:solidFill>
              </a:rPr>
              <a:t>балл,</a:t>
            </a:r>
            <a:r>
              <a:rPr lang="ru-RU" sz="3600" b="1" dirty="0" smtClean="0">
                <a:solidFill>
                  <a:srgbClr val="FF0000"/>
                </a:solidFill>
              </a:rPr>
              <a:t> «нет» – 0 </a:t>
            </a:r>
            <a:r>
              <a:rPr lang="ru-RU" sz="3600" b="1" dirty="0" smtClean="0">
                <a:solidFill>
                  <a:srgbClr val="7030A0"/>
                </a:solidFill>
              </a:rPr>
              <a:t>баллов)</a:t>
            </a:r>
            <a:endParaRPr lang="ru-RU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142844" y="1571612"/>
            <a:ext cx="8858312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 startAt="27"/>
            </a:pPr>
            <a:r>
              <a:rPr lang="ru-RU" sz="2800" b="1" dirty="0" smtClean="0"/>
              <a:t>Вы считаете, что вам лучше почаще держать язык за зубами?</a:t>
            </a:r>
          </a:p>
          <a:p>
            <a:pPr marL="514350" indent="-514350">
              <a:buAutoNum type="arabicPeriod" startAt="27"/>
            </a:pPr>
            <a:r>
              <a:rPr lang="ru-RU" sz="2800" b="1" dirty="0" smtClean="0"/>
              <a:t>Вас часто злят замечания со стороны близких или друзей?</a:t>
            </a:r>
          </a:p>
          <a:p>
            <a:pPr marL="514350" indent="-514350">
              <a:buAutoNum type="arabicPeriod" startAt="27"/>
            </a:pPr>
            <a:r>
              <a:rPr lang="ru-RU" sz="2800" b="1" dirty="0" smtClean="0"/>
              <a:t>Вас часто раздражает критика в ваш адрес со стороны ваших близких или друзей?</a:t>
            </a:r>
          </a:p>
          <a:p>
            <a:pPr marL="514350" indent="-514350">
              <a:buAutoNum type="arabicPeriod" startAt="27"/>
            </a:pPr>
            <a:r>
              <a:rPr lang="ru-RU" sz="2800" b="1" dirty="0" smtClean="0"/>
              <a:t>Вы часто переживаете, когда что-то делаете не так, как, по-вашему, следовало бы?</a:t>
            </a:r>
          </a:p>
          <a:p>
            <a:pPr marL="514350" indent="-514350">
              <a:buAutoNum type="arabicPeriod" startAt="27"/>
            </a:pPr>
            <a:r>
              <a:rPr lang="ru-RU" sz="2800" b="1" dirty="0" smtClean="0"/>
              <a:t>Вы убеждены, что родители чрезмерно вас опекают?</a:t>
            </a:r>
          </a:p>
          <a:p>
            <a:pPr marL="514350" indent="-514350">
              <a:buAutoNum type="arabicPeriod" startAt="27"/>
            </a:pPr>
            <a:r>
              <a:rPr lang="ru-RU" sz="2800" b="1" dirty="0" smtClean="0"/>
              <a:t>Случаются ли у вас споры и разногласия с родителями?</a:t>
            </a:r>
          </a:p>
          <a:p>
            <a:pPr marL="514350" indent="-514350">
              <a:buAutoNum type="arabicPeriod" startAt="27"/>
            </a:pP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Вопросы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</a:rPr>
              <a:t>(</a:t>
            </a:r>
            <a:r>
              <a:rPr lang="ru-RU" sz="3600" b="1" dirty="0" smtClean="0">
                <a:solidFill>
                  <a:srgbClr val="FF0000"/>
                </a:solidFill>
              </a:rPr>
              <a:t>«да» – 1 </a:t>
            </a:r>
            <a:r>
              <a:rPr lang="ru-RU" sz="3600" b="1" dirty="0" smtClean="0">
                <a:solidFill>
                  <a:srgbClr val="7030A0"/>
                </a:solidFill>
              </a:rPr>
              <a:t>балл,</a:t>
            </a:r>
            <a:r>
              <a:rPr lang="ru-RU" sz="3600" b="1" dirty="0" smtClean="0">
                <a:solidFill>
                  <a:srgbClr val="FF0000"/>
                </a:solidFill>
              </a:rPr>
              <a:t> «нет» – 0 </a:t>
            </a:r>
            <a:r>
              <a:rPr lang="ru-RU" sz="3600" b="1" dirty="0" smtClean="0">
                <a:solidFill>
                  <a:srgbClr val="7030A0"/>
                </a:solidFill>
              </a:rPr>
              <a:t>баллов)</a:t>
            </a:r>
            <a:endParaRPr lang="ru-RU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142844" y="1714488"/>
            <a:ext cx="8786874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 startAt="33"/>
            </a:pPr>
            <a:r>
              <a:rPr lang="ru-RU" sz="2800" b="1" dirty="0" smtClean="0"/>
              <a:t>Бывает ли, что ваши родители грубо обращаются с вами?</a:t>
            </a:r>
          </a:p>
          <a:p>
            <a:pPr marL="514350" indent="-514350">
              <a:buAutoNum type="arabicPeriod" startAt="33"/>
            </a:pPr>
            <a:r>
              <a:rPr lang="ru-RU" sz="2800" b="1" dirty="0" smtClean="0"/>
              <a:t>Вы стремитесь повлиять на характер и привычки других людей?</a:t>
            </a:r>
          </a:p>
          <a:p>
            <a:pPr marL="514350" indent="-514350">
              <a:buAutoNum type="arabicPeriod" startAt="33"/>
            </a:pPr>
            <a:r>
              <a:rPr lang="ru-RU" sz="2800" b="1" dirty="0" smtClean="0"/>
              <a:t>Вы критически воспринимаете людей и их поступки?</a:t>
            </a:r>
          </a:p>
          <a:p>
            <a:pPr marL="514350" indent="-514350">
              <a:buAutoNum type="arabicPeriod" startAt="33"/>
            </a:pPr>
            <a:r>
              <a:rPr lang="ru-RU" sz="2800" b="1" dirty="0" smtClean="0"/>
              <a:t>Вы обычно расстраиваетесь из-за того, что люди ведут себя не так, как следует?</a:t>
            </a:r>
          </a:p>
          <a:p>
            <a:pPr marL="514350" indent="-514350">
              <a:buAutoNum type="arabicPeriod" startAt="33"/>
            </a:pPr>
            <a:r>
              <a:rPr lang="ru-RU" sz="2800" b="1" dirty="0" smtClean="0"/>
              <a:t>Часто ли случается, что ваше упрямство вредит вам?</a:t>
            </a:r>
          </a:p>
          <a:p>
            <a:pPr marL="514350" indent="-514350">
              <a:buAutoNum type="arabicPeriod" startAt="33"/>
            </a:pPr>
            <a:r>
              <a:rPr lang="ru-RU" sz="2800" b="1" dirty="0" smtClean="0"/>
              <a:t>Вы стремитесь настоять на своём в общении с близкими?</a:t>
            </a:r>
          </a:p>
          <a:p>
            <a:pPr marL="514350" indent="-514350">
              <a:buAutoNum type="arabicPeriod" startAt="33"/>
            </a:pPr>
            <a:endParaRPr lang="ru-RU" sz="2800" b="1" dirty="0" smtClean="0"/>
          </a:p>
          <a:p>
            <a:pPr marL="514350" indent="-514350">
              <a:buAutoNum type="arabicPeriod" startAt="33"/>
            </a:pPr>
            <a:endParaRPr lang="ru-RU" sz="2800" b="1" dirty="0" smtClean="0"/>
          </a:p>
          <a:p>
            <a:pPr marL="514350" indent="-514350"/>
            <a:r>
              <a:rPr lang="ru-RU" sz="2800" b="1" dirty="0" smtClean="0"/>
              <a:t> 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Вопросы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</a:rPr>
              <a:t>(</a:t>
            </a:r>
            <a:r>
              <a:rPr lang="ru-RU" sz="3600" b="1" dirty="0" smtClean="0">
                <a:solidFill>
                  <a:srgbClr val="FF0000"/>
                </a:solidFill>
              </a:rPr>
              <a:t>«да» – 1 </a:t>
            </a:r>
            <a:r>
              <a:rPr lang="ru-RU" sz="3600" b="1" dirty="0" smtClean="0">
                <a:solidFill>
                  <a:srgbClr val="7030A0"/>
                </a:solidFill>
              </a:rPr>
              <a:t>балл,</a:t>
            </a:r>
            <a:r>
              <a:rPr lang="ru-RU" sz="3600" b="1" dirty="0" smtClean="0">
                <a:solidFill>
                  <a:srgbClr val="FF0000"/>
                </a:solidFill>
              </a:rPr>
              <a:t> «нет» – 0 </a:t>
            </a:r>
            <a:r>
              <a:rPr lang="ru-RU" sz="3600" b="1" dirty="0" smtClean="0">
                <a:solidFill>
                  <a:srgbClr val="7030A0"/>
                </a:solidFill>
              </a:rPr>
              <a:t>баллов)</a:t>
            </a:r>
            <a:endParaRPr lang="ru-RU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142844" y="1500174"/>
            <a:ext cx="878687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 startAt="39"/>
            </a:pPr>
            <a:r>
              <a:rPr lang="ru-RU" sz="2800" b="1" dirty="0" smtClean="0"/>
              <a:t>Вы упрямый человек?</a:t>
            </a:r>
          </a:p>
          <a:p>
            <a:pPr marL="514350" indent="-514350">
              <a:buAutoNum type="arabicPeriod" startAt="39"/>
            </a:pPr>
            <a:r>
              <a:rPr lang="ru-RU" sz="2800" b="1" dirty="0" smtClean="0"/>
              <a:t>Вам часто приходится скрывать свои истинные чувства и переживания из-за недоверия к людям?</a:t>
            </a:r>
          </a:p>
          <a:p>
            <a:pPr marL="514350" indent="-514350">
              <a:buAutoNum type="arabicPeriod" startAt="39"/>
            </a:pPr>
            <a:r>
              <a:rPr lang="ru-RU" sz="2800" b="1" dirty="0" smtClean="0"/>
              <a:t>Вы умеете хранить тайны?</a:t>
            </a:r>
          </a:p>
          <a:p>
            <a:pPr marL="514350" indent="-514350">
              <a:buAutoNum type="arabicPeriod" startAt="39"/>
            </a:pPr>
            <a:r>
              <a:rPr lang="ru-RU" sz="2800" b="1" dirty="0" smtClean="0"/>
              <a:t>Вы обычно предпочитаете промолчать, чем откровенно высказать то, что думаете?</a:t>
            </a:r>
          </a:p>
          <a:p>
            <a:pPr marL="514350" indent="-514350">
              <a:buAutoNum type="arabicPeriod" startAt="39"/>
            </a:pPr>
            <a:r>
              <a:rPr lang="ru-RU" sz="2800" b="1" dirty="0" smtClean="0"/>
              <a:t>Часто ли вас одолевают, не давая покоя, ненавязчивые мысли?</a:t>
            </a:r>
          </a:p>
          <a:p>
            <a:pPr marL="514350" indent="-514350">
              <a:buAutoNum type="arabicPeriod" startAt="39"/>
            </a:pPr>
            <a:r>
              <a:rPr lang="ru-RU" sz="2800" b="1" dirty="0" smtClean="0"/>
              <a:t>Случается ли, что тревожные мысли не дают вам уснуть?</a:t>
            </a:r>
          </a:p>
          <a:p>
            <a:pPr marL="514350" indent="-514350">
              <a:buAutoNum type="arabicPeriod" startAt="39"/>
            </a:pPr>
            <a:r>
              <a:rPr lang="ru-RU" sz="2800" b="1" dirty="0" smtClean="0"/>
              <a:t>Вам трудно избавиться от неприятных мыслей?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Вопросы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</a:rPr>
              <a:t>(</a:t>
            </a:r>
            <a:r>
              <a:rPr lang="ru-RU" sz="3600" b="1" dirty="0" smtClean="0">
                <a:solidFill>
                  <a:srgbClr val="FF0000"/>
                </a:solidFill>
              </a:rPr>
              <a:t>«да» – 1 </a:t>
            </a:r>
            <a:r>
              <a:rPr lang="ru-RU" sz="3600" b="1" dirty="0" smtClean="0">
                <a:solidFill>
                  <a:srgbClr val="7030A0"/>
                </a:solidFill>
              </a:rPr>
              <a:t>балл,</a:t>
            </a:r>
            <a:r>
              <a:rPr lang="ru-RU" sz="3600" b="1" dirty="0" smtClean="0">
                <a:solidFill>
                  <a:srgbClr val="FF0000"/>
                </a:solidFill>
              </a:rPr>
              <a:t> «нет» – 0 </a:t>
            </a:r>
            <a:r>
              <a:rPr lang="ru-RU" sz="3600" b="1" dirty="0" smtClean="0">
                <a:solidFill>
                  <a:srgbClr val="7030A0"/>
                </a:solidFill>
              </a:rPr>
              <a:t>баллов)</a:t>
            </a:r>
            <a:endParaRPr lang="ru-RU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214282" y="1428736"/>
            <a:ext cx="864399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 startAt="46"/>
            </a:pPr>
            <a:r>
              <a:rPr lang="ru-RU" sz="2800" b="1" dirty="0" smtClean="0"/>
              <a:t>Вам легко обращаться с просьбами  к другим людям?</a:t>
            </a:r>
          </a:p>
          <a:p>
            <a:pPr marL="514350" indent="-514350">
              <a:buAutoNum type="arabicPeriod" startAt="46"/>
            </a:pPr>
            <a:r>
              <a:rPr lang="ru-RU" sz="2800" b="1" dirty="0" smtClean="0"/>
              <a:t>Вы обычно рассчитываете на помощь своих близких?</a:t>
            </a:r>
          </a:p>
          <a:p>
            <a:pPr marL="514350" indent="-514350">
              <a:buAutoNum type="arabicPeriod" startAt="46"/>
            </a:pPr>
            <a:r>
              <a:rPr lang="ru-RU" sz="2800" b="1" dirty="0" smtClean="0"/>
              <a:t>Вы убеждены, что друзья помогут вам решить ваши проблемы?</a:t>
            </a:r>
          </a:p>
          <a:p>
            <a:pPr marL="514350" indent="-514350">
              <a:buAutoNum type="arabicPeriod" startAt="46"/>
            </a:pPr>
            <a:r>
              <a:rPr lang="ru-RU" sz="2800" b="1" dirty="0" smtClean="0"/>
              <a:t>Случалось ли вам разочаровываться в своих планах?</a:t>
            </a:r>
          </a:p>
          <a:p>
            <a:pPr marL="514350" indent="-514350">
              <a:buAutoNum type="arabicPeriod" startAt="46"/>
            </a:pPr>
            <a:r>
              <a:rPr lang="ru-RU" sz="2800" b="1" dirty="0" smtClean="0"/>
              <a:t>Вы любите строить далеко идущие планы?</a:t>
            </a:r>
          </a:p>
          <a:p>
            <a:pPr marL="514350" indent="-514350">
              <a:buAutoNum type="arabicPeriod" startAt="46"/>
            </a:pPr>
            <a:r>
              <a:rPr lang="ru-RU" sz="2800" b="1" dirty="0" smtClean="0"/>
              <a:t>Ваши друзья считают вас идеалистом и мечтателем?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Вопросы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</a:rPr>
              <a:t>(</a:t>
            </a:r>
            <a:r>
              <a:rPr lang="ru-RU" sz="3600" b="1" dirty="0" smtClean="0">
                <a:solidFill>
                  <a:srgbClr val="FF0000"/>
                </a:solidFill>
              </a:rPr>
              <a:t>«да» – 1 </a:t>
            </a:r>
            <a:r>
              <a:rPr lang="ru-RU" sz="3600" b="1" dirty="0" smtClean="0">
                <a:solidFill>
                  <a:srgbClr val="7030A0"/>
                </a:solidFill>
              </a:rPr>
              <a:t>балл,</a:t>
            </a:r>
            <a:r>
              <a:rPr lang="ru-RU" sz="3600" b="1" dirty="0" smtClean="0">
                <a:solidFill>
                  <a:srgbClr val="FF0000"/>
                </a:solidFill>
              </a:rPr>
              <a:t> «нет» – 0 </a:t>
            </a:r>
            <a:r>
              <a:rPr lang="ru-RU" sz="3600" b="1" dirty="0" smtClean="0">
                <a:solidFill>
                  <a:srgbClr val="7030A0"/>
                </a:solidFill>
              </a:rPr>
              <a:t>баллов)</a:t>
            </a:r>
            <a:endParaRPr lang="ru-RU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142844" y="1428736"/>
            <a:ext cx="8858312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 startAt="52"/>
            </a:pPr>
            <a:r>
              <a:rPr lang="ru-RU" sz="2800" b="1" dirty="0" smtClean="0"/>
              <a:t>Вы стремитесь угодить всем, чтобы все были довольны, хотя это не всегда удается?</a:t>
            </a:r>
          </a:p>
          <a:p>
            <a:pPr marL="514350" indent="-514350">
              <a:buAutoNum type="arabicPeriod" startAt="52"/>
            </a:pPr>
            <a:r>
              <a:rPr lang="ru-RU" sz="2800" b="1" dirty="0" smtClean="0"/>
              <a:t>Вам часто приходится исполнять просьбы ваших друзей и близких?</a:t>
            </a:r>
          </a:p>
          <a:p>
            <a:pPr marL="514350" indent="-514350">
              <a:buAutoNum type="arabicPeriod" startAt="52"/>
            </a:pPr>
            <a:r>
              <a:rPr lang="ru-RU" sz="2800" b="1" dirty="0" smtClean="0"/>
              <a:t>Вам трудно ответить на просьбы и сказать людям «нет»?</a:t>
            </a:r>
          </a:p>
          <a:p>
            <a:pPr marL="514350" indent="-514350">
              <a:buAutoNum type="arabicPeriod" startAt="52"/>
            </a:pPr>
            <a:r>
              <a:rPr lang="ru-RU" sz="2800" b="1" dirty="0" smtClean="0"/>
              <a:t>Обычно, чтобы понравиться, вы стремитесь казаться лучше, чем есть на самом деле?</a:t>
            </a:r>
          </a:p>
          <a:p>
            <a:pPr marL="514350" indent="-514350">
              <a:buAutoNum type="arabicPeriod" startAt="52"/>
            </a:pPr>
            <a:r>
              <a:rPr lang="ru-RU" sz="2800" b="1" dirty="0" smtClean="0"/>
              <a:t>Вы согласны, что встречают по одежке, и стремитесь произвести хорошее впечатление о себе?</a:t>
            </a:r>
          </a:p>
          <a:p>
            <a:pPr marL="514350" indent="-514350">
              <a:buAutoNum type="arabicPeriod" startAt="52"/>
            </a:pPr>
            <a:r>
              <a:rPr lang="ru-RU" sz="2800" b="1" dirty="0" smtClean="0"/>
              <a:t>Вам обычно удается пустить пыль в глаза?</a:t>
            </a:r>
          </a:p>
          <a:p>
            <a:pPr marL="514350" indent="-514350">
              <a:buAutoNum type="arabicPeriod" startAt="52"/>
            </a:pPr>
            <a:endParaRPr lang="ru-RU" sz="2800" b="1" dirty="0" smtClean="0"/>
          </a:p>
          <a:p>
            <a:pPr marL="514350" indent="-514350"/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Вопросы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</a:rPr>
              <a:t>(</a:t>
            </a:r>
            <a:r>
              <a:rPr lang="ru-RU" sz="3600" b="1" dirty="0" smtClean="0">
                <a:solidFill>
                  <a:srgbClr val="FF0000"/>
                </a:solidFill>
              </a:rPr>
              <a:t>«да» – 1 </a:t>
            </a:r>
            <a:r>
              <a:rPr lang="ru-RU" sz="3600" b="1" dirty="0" smtClean="0">
                <a:solidFill>
                  <a:srgbClr val="7030A0"/>
                </a:solidFill>
              </a:rPr>
              <a:t>балл,</a:t>
            </a:r>
            <a:r>
              <a:rPr lang="ru-RU" sz="3600" b="1" dirty="0" smtClean="0">
                <a:solidFill>
                  <a:srgbClr val="FF0000"/>
                </a:solidFill>
              </a:rPr>
              <a:t> «нет» – 0 </a:t>
            </a:r>
            <a:r>
              <a:rPr lang="ru-RU" sz="3600" b="1" dirty="0" smtClean="0">
                <a:solidFill>
                  <a:srgbClr val="7030A0"/>
                </a:solidFill>
              </a:rPr>
              <a:t>баллов)</a:t>
            </a:r>
            <a:endParaRPr lang="ru-RU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428736"/>
            <a:ext cx="8858312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 startAt="58"/>
            </a:pPr>
            <a:r>
              <a:rPr lang="ru-RU" sz="2800" b="1" dirty="0" smtClean="0"/>
              <a:t>Считаете ли вы, что многие люди вокруг вас играют в какие-то непонятные игры?</a:t>
            </a:r>
          </a:p>
          <a:p>
            <a:pPr marL="514350" indent="-514350">
              <a:buAutoNum type="arabicPeriod" startAt="58"/>
            </a:pPr>
            <a:r>
              <a:rPr lang="ru-RU" sz="2800" b="1" dirty="0" smtClean="0"/>
              <a:t>Вы человек прямой и не хотите принимать участие в этих играх?</a:t>
            </a:r>
          </a:p>
          <a:p>
            <a:pPr marL="514350" indent="-514350">
              <a:buAutoNum type="arabicPeriod" startAt="58"/>
            </a:pPr>
            <a:r>
              <a:rPr lang="ru-RU" sz="2800" b="1" dirty="0" smtClean="0"/>
              <a:t>Вы убеждены, что честность и искренность – лучший путь к взаимоотношениям?</a:t>
            </a:r>
          </a:p>
          <a:p>
            <a:pPr marL="514350" indent="-514350">
              <a:buAutoNum type="arabicPeriod" startAt="58"/>
            </a:pPr>
            <a:r>
              <a:rPr lang="ru-RU" sz="2800" b="1" dirty="0" smtClean="0"/>
              <a:t>Случается ли, что вы завидуете успеху других людей?</a:t>
            </a:r>
          </a:p>
          <a:p>
            <a:pPr marL="514350" indent="-514350">
              <a:buAutoNum type="arabicPeriod" startAt="58"/>
            </a:pPr>
            <a:r>
              <a:rPr lang="ru-RU" sz="2800" b="1" dirty="0" smtClean="0"/>
              <a:t>Для вас важнее выявить недостатки человека, потому что достоинства проявятся сами?</a:t>
            </a:r>
          </a:p>
          <a:p>
            <a:pPr marL="514350" indent="-514350">
              <a:buAutoNum type="arabicPeriod" startAt="58"/>
            </a:pPr>
            <a:r>
              <a:rPr lang="ru-RU" sz="2800" b="1" dirty="0" smtClean="0"/>
              <a:t>Вы часто критикуете людей за совершенные ими ошибки?</a:t>
            </a:r>
          </a:p>
          <a:p>
            <a:pPr marL="514350" indent="-514350">
              <a:buAutoNum type="arabicPeriod" startAt="58"/>
            </a:pP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Вопросы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</a:rPr>
              <a:t>(</a:t>
            </a:r>
            <a:r>
              <a:rPr lang="ru-RU" sz="3600" b="1" dirty="0" smtClean="0">
                <a:solidFill>
                  <a:srgbClr val="FF0000"/>
                </a:solidFill>
              </a:rPr>
              <a:t>«да» – 1 </a:t>
            </a:r>
            <a:r>
              <a:rPr lang="ru-RU" sz="3600" b="1" dirty="0" smtClean="0">
                <a:solidFill>
                  <a:srgbClr val="7030A0"/>
                </a:solidFill>
              </a:rPr>
              <a:t>балл,</a:t>
            </a:r>
            <a:r>
              <a:rPr lang="ru-RU" sz="3600" b="1" dirty="0" smtClean="0">
                <a:solidFill>
                  <a:srgbClr val="FF0000"/>
                </a:solidFill>
              </a:rPr>
              <a:t> «нет» – 0 </a:t>
            </a:r>
            <a:r>
              <a:rPr lang="ru-RU" sz="3600" b="1" dirty="0" smtClean="0">
                <a:solidFill>
                  <a:srgbClr val="7030A0"/>
                </a:solidFill>
              </a:rPr>
              <a:t>баллов)</a:t>
            </a:r>
            <a:endParaRPr lang="ru-RU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500174"/>
            <a:ext cx="900115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 startAt="64"/>
            </a:pPr>
            <a:r>
              <a:rPr lang="ru-RU" sz="2800" b="1" dirty="0" smtClean="0"/>
              <a:t>Вам часто приходится подавлять свои желания и стремитесь из-за давления на вас других людей?</a:t>
            </a:r>
          </a:p>
          <a:p>
            <a:pPr marL="514350" indent="-514350">
              <a:buAutoNum type="arabicPeriod" startAt="64"/>
            </a:pPr>
            <a:r>
              <a:rPr lang="ru-RU" sz="2800" b="1" dirty="0" smtClean="0"/>
              <a:t>Вы уступчивый человек?</a:t>
            </a:r>
          </a:p>
          <a:p>
            <a:pPr marL="514350" indent="-514350">
              <a:buAutoNum type="arabicPeriod" startAt="64"/>
            </a:pPr>
            <a:r>
              <a:rPr lang="ru-RU" sz="2800" b="1" dirty="0" smtClean="0"/>
              <a:t>Люди часто вмешиваются в ваши планы и расстраивают вас?</a:t>
            </a:r>
          </a:p>
          <a:p>
            <a:pPr marL="514350" indent="-514350">
              <a:buAutoNum type="arabicPeriod" startAt="64"/>
            </a:pPr>
            <a:r>
              <a:rPr lang="ru-RU" sz="2800" b="1" dirty="0" smtClean="0"/>
              <a:t>Бывает, что чувство жалости к себе одолевает вами?</a:t>
            </a:r>
          </a:p>
          <a:p>
            <a:pPr marL="514350" indent="-514350">
              <a:buAutoNum type="arabicPeriod" startAt="64"/>
            </a:pPr>
            <a:r>
              <a:rPr lang="ru-RU" sz="2800" b="1" dirty="0" smtClean="0"/>
              <a:t>Вы иногда приходите к выводу, что чрезмерные усилия выматывают ваши силы?</a:t>
            </a:r>
          </a:p>
          <a:p>
            <a:pPr marL="514350" indent="-514350">
              <a:buAutoNum type="arabicPeriod" startAt="64"/>
            </a:pPr>
            <a:r>
              <a:rPr lang="ru-RU" sz="2800" b="1" dirty="0" smtClean="0"/>
              <a:t>Вы часто страдаете от головной боли?</a:t>
            </a:r>
          </a:p>
          <a:p>
            <a:pPr marL="514350" indent="-514350">
              <a:buAutoNum type="arabicPeriod" startAt="64"/>
            </a:pPr>
            <a:r>
              <a:rPr lang="ru-RU" sz="2800" b="1" dirty="0" smtClean="0"/>
              <a:t>Бывает ли, что вы терпите дурное к себе отношение?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Вопросы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</a:rPr>
              <a:t>(</a:t>
            </a:r>
            <a:r>
              <a:rPr lang="ru-RU" sz="3600" b="1" dirty="0" smtClean="0">
                <a:solidFill>
                  <a:srgbClr val="FF0000"/>
                </a:solidFill>
              </a:rPr>
              <a:t>«да» – 1 </a:t>
            </a:r>
            <a:r>
              <a:rPr lang="ru-RU" sz="3600" b="1" dirty="0" smtClean="0">
                <a:solidFill>
                  <a:srgbClr val="7030A0"/>
                </a:solidFill>
              </a:rPr>
              <a:t>балл,</a:t>
            </a:r>
            <a:r>
              <a:rPr lang="ru-RU" sz="3600" b="1" dirty="0" smtClean="0">
                <a:solidFill>
                  <a:srgbClr val="FF0000"/>
                </a:solidFill>
              </a:rPr>
              <a:t> «нет» – 0 </a:t>
            </a:r>
            <a:r>
              <a:rPr lang="ru-RU" sz="3600" b="1" dirty="0" smtClean="0">
                <a:solidFill>
                  <a:srgbClr val="7030A0"/>
                </a:solidFill>
              </a:rPr>
              <a:t>баллов)</a:t>
            </a:r>
            <a:endParaRPr lang="ru-RU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571612"/>
            <a:ext cx="900115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 startAt="71"/>
            </a:pPr>
            <a:r>
              <a:rPr lang="ru-RU" sz="2800" b="1" dirty="0" smtClean="0"/>
              <a:t>Вам трудно поставить на место человека, который повышает на вас голос?</a:t>
            </a:r>
          </a:p>
          <a:p>
            <a:pPr marL="514350" indent="-514350">
              <a:buAutoNum type="arabicPeriod" startAt="71"/>
            </a:pPr>
            <a:r>
              <a:rPr lang="ru-RU" sz="2800" b="1" dirty="0" smtClean="0"/>
              <a:t>В интересах дела вам иногда приходится набраться терпения и чем-то поступиться?</a:t>
            </a:r>
          </a:p>
          <a:p>
            <a:pPr marL="514350" indent="-514350">
              <a:buAutoNum type="arabicPeriod" startAt="71"/>
            </a:pPr>
            <a:r>
              <a:rPr lang="ru-RU" sz="2800" b="1" dirty="0" smtClean="0"/>
              <a:t>Вы сильно переживаете из-за того, что кого-то обидели незаслуженно?</a:t>
            </a:r>
          </a:p>
          <a:p>
            <a:pPr marL="514350" indent="-514350">
              <a:buAutoNum type="arabicPeriod" startAt="71"/>
            </a:pPr>
            <a:r>
              <a:rPr lang="ru-RU" sz="2800" b="1" dirty="0" smtClean="0"/>
              <a:t>Вы с трудом переносите обиды, нанесенные вам друзьями?</a:t>
            </a:r>
          </a:p>
          <a:p>
            <a:pPr marL="514350" indent="-514350">
              <a:buAutoNum type="arabicPeriod" startAt="71"/>
            </a:pPr>
            <a:r>
              <a:rPr lang="ru-RU" sz="2800" b="1" dirty="0" smtClean="0"/>
              <a:t>Вы обидчивый человек?</a:t>
            </a:r>
          </a:p>
          <a:p>
            <a:pPr marL="514350" indent="-514350">
              <a:buAutoNum type="arabicPeriod" startAt="71"/>
            </a:pPr>
            <a:r>
              <a:rPr lang="ru-RU" sz="2800" b="1" dirty="0" smtClean="0"/>
              <a:t>Часто вам приходится отступать от намеченной цели из-за внезапно охватившей вас скуки?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Вопросы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</a:rPr>
              <a:t>(</a:t>
            </a:r>
            <a:r>
              <a:rPr lang="ru-RU" sz="3600" b="1" dirty="0" smtClean="0">
                <a:solidFill>
                  <a:srgbClr val="FF0000"/>
                </a:solidFill>
              </a:rPr>
              <a:t>«да» – 1 </a:t>
            </a:r>
            <a:r>
              <a:rPr lang="ru-RU" sz="3600" b="1" dirty="0" smtClean="0">
                <a:solidFill>
                  <a:srgbClr val="7030A0"/>
                </a:solidFill>
              </a:rPr>
              <a:t>балл,</a:t>
            </a:r>
            <a:r>
              <a:rPr lang="ru-RU" sz="3600" b="1" dirty="0" smtClean="0">
                <a:solidFill>
                  <a:srgbClr val="FF0000"/>
                </a:solidFill>
              </a:rPr>
              <a:t> «нет» – 0 </a:t>
            </a:r>
            <a:r>
              <a:rPr lang="ru-RU" sz="3600" b="1" dirty="0" smtClean="0">
                <a:solidFill>
                  <a:srgbClr val="7030A0"/>
                </a:solidFill>
              </a:rPr>
              <a:t>баллов)</a:t>
            </a:r>
            <a:endParaRPr lang="ru-RU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643050"/>
            <a:ext cx="91440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 startAt="77"/>
            </a:pPr>
            <a:r>
              <a:rPr lang="ru-RU" sz="2800" b="1" dirty="0" smtClean="0"/>
              <a:t>Вы обычно теряете интерес к тому, что поначалу казалось вам заманчивым?</a:t>
            </a:r>
          </a:p>
          <a:p>
            <a:pPr marL="514350" indent="-514350">
              <a:buAutoNum type="arabicPeriod" startAt="77"/>
            </a:pPr>
            <a:r>
              <a:rPr lang="ru-RU" sz="2800" b="1" dirty="0" smtClean="0"/>
              <a:t>Вам больше нравится начинать какую-либо работу, чем ее заканчивать?</a:t>
            </a:r>
          </a:p>
          <a:p>
            <a:pPr marL="514350" indent="-514350">
              <a:buAutoNum type="arabicPeriod" startAt="77"/>
            </a:pPr>
            <a:r>
              <a:rPr lang="ru-RU" sz="2800" b="1" dirty="0" smtClean="0"/>
              <a:t>Вы считаете, что удача – это самое главное в жизни?</a:t>
            </a:r>
          </a:p>
          <a:p>
            <a:pPr marL="514350" indent="-514350">
              <a:buAutoNum type="arabicPeriod" startAt="77"/>
            </a:pPr>
            <a:r>
              <a:rPr lang="ru-RU" sz="2800" b="1" dirty="0" smtClean="0"/>
              <a:t>Вы считаете, что если сначала не везет, то лучше не продолжать начатое?</a:t>
            </a:r>
          </a:p>
          <a:p>
            <a:pPr marL="514350" indent="-514350">
              <a:buAutoNum type="arabicPeriod" startAt="77"/>
            </a:pPr>
            <a:r>
              <a:rPr lang="ru-RU" sz="2800" b="1" dirty="0" smtClean="0"/>
              <a:t>Вы часто надеетесь на везение?</a:t>
            </a:r>
          </a:p>
          <a:p>
            <a:pPr marL="514350" indent="-514350">
              <a:buAutoNum type="arabicPeriod" startAt="77"/>
            </a:pPr>
            <a:r>
              <a:rPr lang="ru-RU" sz="2800" b="1" dirty="0" smtClean="0"/>
              <a:t>Вас преследуют постоянные опасения и страх, что может произойти что-то неприятное?</a:t>
            </a:r>
          </a:p>
          <a:p>
            <a:pPr marL="514350" indent="-514350">
              <a:buAutoNum type="arabicPeriod" startAt="77"/>
            </a:pP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Вопросы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</a:rPr>
              <a:t>(</a:t>
            </a:r>
            <a:r>
              <a:rPr lang="ru-RU" sz="3600" b="1" dirty="0" smtClean="0">
                <a:solidFill>
                  <a:srgbClr val="FF0000"/>
                </a:solidFill>
              </a:rPr>
              <a:t>«да» – 1 </a:t>
            </a:r>
            <a:r>
              <a:rPr lang="ru-RU" sz="3600" b="1" dirty="0" smtClean="0">
                <a:solidFill>
                  <a:srgbClr val="7030A0"/>
                </a:solidFill>
              </a:rPr>
              <a:t>балл,</a:t>
            </a:r>
            <a:r>
              <a:rPr lang="ru-RU" sz="3600" b="1" dirty="0" smtClean="0">
                <a:solidFill>
                  <a:srgbClr val="FF0000"/>
                </a:solidFill>
              </a:rPr>
              <a:t> «нет» – 0 </a:t>
            </a:r>
            <a:r>
              <a:rPr lang="ru-RU" sz="3600" b="1" dirty="0" smtClean="0">
                <a:solidFill>
                  <a:srgbClr val="7030A0"/>
                </a:solidFill>
              </a:rPr>
              <a:t>баллов)</a:t>
            </a:r>
            <a:endParaRPr lang="ru-RU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500174"/>
            <a:ext cx="91440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 startAt="83"/>
            </a:pPr>
            <a:r>
              <a:rPr lang="ru-RU" sz="2800" b="1" dirty="0" smtClean="0"/>
              <a:t>Случается ли, что вас охватывает беспокойство?</a:t>
            </a:r>
          </a:p>
          <a:p>
            <a:pPr marL="514350" indent="-514350">
              <a:buAutoNum type="arabicPeriod" startAt="83"/>
            </a:pPr>
            <a:r>
              <a:rPr lang="ru-RU" sz="2800" b="1" dirty="0" smtClean="0"/>
              <a:t>Вы часто испытываете состояние неуверенности в себе?</a:t>
            </a:r>
          </a:p>
          <a:p>
            <a:pPr marL="514350" indent="-514350">
              <a:buAutoNum type="arabicPeriod" startAt="83"/>
            </a:pPr>
            <a:r>
              <a:rPr lang="ru-RU" sz="2800" b="1" dirty="0" smtClean="0"/>
              <a:t>Вам трудно восстановить испорченное настроение?</a:t>
            </a:r>
          </a:p>
          <a:p>
            <a:pPr marL="514350" indent="-514350">
              <a:buAutoNum type="arabicPeriod" startAt="83"/>
            </a:pPr>
            <a:r>
              <a:rPr lang="ru-RU" sz="2800" b="1" dirty="0" smtClean="0"/>
              <a:t>Неприятности надолго выбивают вас из колеи?</a:t>
            </a:r>
          </a:p>
          <a:p>
            <a:pPr marL="514350" indent="-514350">
              <a:buAutoNum type="arabicPeriod" startAt="83"/>
            </a:pPr>
            <a:r>
              <a:rPr lang="ru-RU" sz="2800" b="1" dirty="0" smtClean="0"/>
              <a:t>Вы убеждены, что неудачи подстерегают именно вас?</a:t>
            </a:r>
          </a:p>
          <a:p>
            <a:pPr marL="514350" indent="-514350">
              <a:buAutoNum type="arabicPeriod" startAt="83"/>
            </a:pPr>
            <a:r>
              <a:rPr lang="ru-RU" sz="2800" b="1" dirty="0" smtClean="0"/>
              <a:t>Вам приходиться отказываться от дел из-за неуверенности в своих силах?</a:t>
            </a:r>
          </a:p>
          <a:p>
            <a:pPr marL="514350" indent="-514350">
              <a:buAutoNum type="arabicPeriod" startAt="83"/>
            </a:pPr>
            <a:r>
              <a:rPr lang="ru-RU" sz="2800" b="1" dirty="0" smtClean="0"/>
              <a:t>Вы считаете себя ответственным человеком?</a:t>
            </a:r>
          </a:p>
          <a:p>
            <a:pPr marL="514350" indent="-514350">
              <a:buAutoNum type="arabicPeriod" startAt="83"/>
            </a:pPr>
            <a:r>
              <a:rPr lang="ru-RU" sz="2800" b="1" dirty="0" smtClean="0"/>
              <a:t>Вы тщательно готовитесь к предстоящим делам?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142852"/>
            <a:ext cx="8072462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4. Часто ли вы говорите приятное людям, просто чтобы поднять им настроение?</a:t>
            </a:r>
          </a:p>
          <a:p>
            <a:r>
              <a:rPr lang="ru-RU" sz="2800" b="1" dirty="0" smtClean="0"/>
              <a:t>5. Любите ли вы злые шуточки?</a:t>
            </a:r>
          </a:p>
          <a:p>
            <a:r>
              <a:rPr lang="ru-RU" sz="2800" b="1" dirty="0" smtClean="0"/>
              <a:t>6. Вы злопамятны?</a:t>
            </a:r>
          </a:p>
          <a:p>
            <a:r>
              <a:rPr lang="ru-RU" sz="2800" b="1" dirty="0" smtClean="0"/>
              <a:t>7. Сможете ли вы терпеливо выслушать даже то, что вас совершенно не интересует?</a:t>
            </a:r>
          </a:p>
          <a:p>
            <a:r>
              <a:rPr lang="ru-RU" sz="2800" b="1" dirty="0"/>
              <a:t>8</a:t>
            </a:r>
            <a:r>
              <a:rPr lang="ru-RU" sz="2800" b="1" dirty="0" smtClean="0"/>
              <a:t>. Бросаете ли вы игру, если начинаете проигрывать?</a:t>
            </a:r>
          </a:p>
          <a:p>
            <a:r>
              <a:rPr lang="ru-RU" sz="2800" b="1" dirty="0" smtClean="0"/>
              <a:t>9. Если вы уверены в своей правоте, отказываетесь ли вы слушать аргументы оппонента?</a:t>
            </a:r>
          </a:p>
          <a:p>
            <a:r>
              <a:rPr lang="ru-RU" sz="2800" b="1" dirty="0" smtClean="0"/>
              <a:t>10. Вы охотно выполняете просьбы?</a:t>
            </a:r>
          </a:p>
          <a:p>
            <a:r>
              <a:rPr lang="ru-RU" sz="2800" b="1" dirty="0" smtClean="0"/>
              <a:t>11. Станете ли вы подтрунивать над кем-то, чтобы развеселить окружающих? </a:t>
            </a:r>
          </a:p>
          <a:p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Вопросы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</a:rPr>
              <a:t>(</a:t>
            </a:r>
            <a:r>
              <a:rPr lang="ru-RU" sz="3600" b="1" dirty="0" smtClean="0">
                <a:solidFill>
                  <a:srgbClr val="FF0000"/>
                </a:solidFill>
              </a:rPr>
              <a:t>«да» – 1 </a:t>
            </a:r>
            <a:r>
              <a:rPr lang="ru-RU" sz="3600" b="1" dirty="0" smtClean="0">
                <a:solidFill>
                  <a:srgbClr val="7030A0"/>
                </a:solidFill>
              </a:rPr>
              <a:t>балл,</a:t>
            </a:r>
            <a:r>
              <a:rPr lang="ru-RU" sz="3600" b="1" dirty="0" smtClean="0">
                <a:solidFill>
                  <a:srgbClr val="FF0000"/>
                </a:solidFill>
              </a:rPr>
              <a:t> «нет» – 0 </a:t>
            </a:r>
            <a:r>
              <a:rPr lang="ru-RU" sz="3600" b="1" dirty="0" smtClean="0">
                <a:solidFill>
                  <a:srgbClr val="7030A0"/>
                </a:solidFill>
              </a:rPr>
              <a:t>баллов)</a:t>
            </a:r>
            <a:endParaRPr lang="ru-RU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214282" y="1643050"/>
            <a:ext cx="878687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 startAt="91"/>
            </a:pPr>
            <a:r>
              <a:rPr lang="ru-RU" sz="2800" b="1" dirty="0" smtClean="0"/>
              <a:t>Вам трудно просить о том, в чем вы очень нуждаетесь, даже близких людей?</a:t>
            </a:r>
          </a:p>
          <a:p>
            <a:pPr marL="514350" indent="-514350">
              <a:buAutoNum type="arabicPeriod" startAt="91"/>
            </a:pPr>
            <a:r>
              <a:rPr lang="ru-RU" sz="2800" b="1" dirty="0" smtClean="0"/>
              <a:t>Вы часто скрываете свои переживания?</a:t>
            </a:r>
          </a:p>
          <a:p>
            <a:pPr marL="514350" indent="-514350">
              <a:buAutoNum type="arabicPeriod" startAt="91"/>
            </a:pPr>
            <a:r>
              <a:rPr lang="ru-RU" sz="2800" b="1" dirty="0" smtClean="0"/>
              <a:t>Вам не нравится обсуждать с кем-то свои дела?</a:t>
            </a:r>
          </a:p>
          <a:p>
            <a:pPr marL="514350" indent="-514350">
              <a:buAutoNum type="arabicPeriod" startAt="91"/>
            </a:pPr>
            <a:r>
              <a:rPr lang="ru-RU" sz="2800" b="1" dirty="0" smtClean="0"/>
              <a:t>Вы часто осуждаете себя за медлительность?</a:t>
            </a:r>
          </a:p>
          <a:p>
            <a:pPr marL="514350" indent="-514350">
              <a:buAutoNum type="arabicPeriod" startAt="91"/>
            </a:pPr>
            <a:r>
              <a:rPr lang="ru-RU" sz="2800" b="1" dirty="0" smtClean="0"/>
              <a:t>Вы постоянно торопитесь и все равно опаздываете?</a:t>
            </a:r>
          </a:p>
          <a:p>
            <a:pPr marL="514350" indent="-514350">
              <a:buAutoNum type="arabicPeriod" startAt="91"/>
            </a:pPr>
            <a:r>
              <a:rPr lang="ru-RU" sz="2800" b="1" dirty="0" smtClean="0"/>
              <a:t>Вас раздражают медлительные люди?</a:t>
            </a:r>
          </a:p>
          <a:p>
            <a:pPr marL="514350" indent="-514350">
              <a:buAutoNum type="arabicPeriod" startAt="91"/>
            </a:pPr>
            <a:r>
              <a:rPr lang="ru-RU" sz="2800" b="1" dirty="0" smtClean="0"/>
              <a:t>Часто ли из-за плохого настроения вы теряете аппетит?</a:t>
            </a:r>
          </a:p>
          <a:p>
            <a:pPr marL="514350" indent="-514350">
              <a:buAutoNum type="arabicPeriod" startAt="91"/>
            </a:pP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Вопросы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</a:rPr>
              <a:t>(</a:t>
            </a:r>
            <a:r>
              <a:rPr lang="ru-RU" sz="3600" b="1" dirty="0" smtClean="0">
                <a:solidFill>
                  <a:srgbClr val="FF0000"/>
                </a:solidFill>
              </a:rPr>
              <a:t>«да» – 1 </a:t>
            </a:r>
            <a:r>
              <a:rPr lang="ru-RU" sz="3600" b="1" dirty="0" smtClean="0">
                <a:solidFill>
                  <a:srgbClr val="7030A0"/>
                </a:solidFill>
              </a:rPr>
              <a:t>балл,</a:t>
            </a:r>
            <a:r>
              <a:rPr lang="ru-RU" sz="3600" b="1" dirty="0" smtClean="0">
                <a:solidFill>
                  <a:srgbClr val="FF0000"/>
                </a:solidFill>
              </a:rPr>
              <a:t> «нет» – 0 </a:t>
            </a:r>
            <a:r>
              <a:rPr lang="ru-RU" sz="3600" b="1" dirty="0" smtClean="0">
                <a:solidFill>
                  <a:srgbClr val="7030A0"/>
                </a:solidFill>
              </a:rPr>
              <a:t>баллов)</a:t>
            </a:r>
            <a:endParaRPr lang="ru-RU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142844" y="1500174"/>
            <a:ext cx="87868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 startAt="98"/>
            </a:pPr>
            <a:r>
              <a:rPr lang="ru-RU" sz="2800" b="1" dirty="0" smtClean="0"/>
              <a:t>Случается ли, что из-за неприятностей вы теряете силы и впадаете в отчаяние?</a:t>
            </a:r>
          </a:p>
          <a:p>
            <a:pPr marL="514350" indent="-514350">
              <a:buAutoNum type="arabicPeriod" startAt="98"/>
            </a:pPr>
            <a:r>
              <a:rPr lang="ru-RU" sz="2800" b="1" dirty="0" smtClean="0"/>
              <a:t>Вам часто бывает не до смеха?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Обработка результатов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1857364"/>
            <a:ext cx="850112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b="1" i="1" u="sng" dirty="0" smtClean="0">
                <a:solidFill>
                  <a:srgbClr val="0070C0"/>
                </a:solidFill>
              </a:rPr>
              <a:t>До 49 баллов:</a:t>
            </a:r>
            <a:r>
              <a:rPr lang="ru-RU" sz="2800" b="1" dirty="0" smtClean="0"/>
              <a:t> можно считать, что вы только начинаете играть в игры для проигравших.</a:t>
            </a:r>
          </a:p>
          <a:p>
            <a:pPr>
              <a:buFont typeface="Arial" pitchFamily="34" charset="0"/>
              <a:buChar char="•"/>
            </a:pPr>
            <a:r>
              <a:rPr lang="ru-RU" sz="2800" b="1" i="1" u="sng" dirty="0" smtClean="0">
                <a:solidFill>
                  <a:srgbClr val="0070C0"/>
                </a:solidFill>
              </a:rPr>
              <a:t>От 50 до 74 баллов:</a:t>
            </a:r>
            <a:r>
              <a:rPr lang="ru-RU" sz="2800" b="1" dirty="0" smtClean="0"/>
              <a:t> разрушительные игры у вас в полном разгаре, и вам немедленно надо принимать соответствующие меры.</a:t>
            </a:r>
          </a:p>
          <a:p>
            <a:pPr>
              <a:buFont typeface="Arial" pitchFamily="34" charset="0"/>
              <a:buChar char="•"/>
            </a:pPr>
            <a:r>
              <a:rPr lang="ru-RU" sz="2800" b="1" i="1" u="sng" dirty="0" smtClean="0">
                <a:solidFill>
                  <a:srgbClr val="0070C0"/>
                </a:solidFill>
              </a:rPr>
              <a:t>Более 75 баллов:</a:t>
            </a:r>
            <a:r>
              <a:rPr lang="ru-RU" sz="2800" b="1" dirty="0" smtClean="0"/>
              <a:t> эти игры для проигравших захлестнули вас с головой.</a:t>
            </a:r>
          </a:p>
          <a:p>
            <a:pPr>
              <a:buFont typeface="Arial" pitchFamily="34" charset="0"/>
              <a:buChar char="•"/>
            </a:pPr>
            <a:r>
              <a:rPr lang="ru-RU" sz="2800" b="1" i="1" u="sng" dirty="0" smtClean="0">
                <a:solidFill>
                  <a:srgbClr val="C00000"/>
                </a:solidFill>
              </a:rPr>
              <a:t>Обратите особое внимание на положительные ответы с 1-го по 33-й вопрос. Именно эти проблемы вам необходимо решать в первую очередь.</a:t>
            </a:r>
          </a:p>
          <a:p>
            <a:pPr>
              <a:buFont typeface="Arial" pitchFamily="34" charset="0"/>
              <a:buChar char="•"/>
            </a:pPr>
            <a:endParaRPr lang="ru-RU" sz="2800" b="1" i="1" u="sng" dirty="0" smtClean="0">
              <a:solidFill>
                <a:srgbClr val="0070C0"/>
              </a:solidFill>
            </a:endParaRPr>
          </a:p>
          <a:p>
            <a:pPr>
              <a:buFont typeface="Arial" pitchFamily="34" charset="0"/>
              <a:buChar char="•"/>
            </a:pPr>
            <a:endParaRPr lang="ru-RU" sz="2800" b="1" i="1" u="sng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Если у вас есть проблемы, не замыкайтесь в себе.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2844" y="1600200"/>
            <a:ext cx="4352956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Слова поддержки и участия,</a:t>
            </a:r>
          </a:p>
          <a:p>
            <a:pPr>
              <a:buNone/>
            </a:pPr>
            <a:r>
              <a:rPr lang="ru-RU" sz="2400" dirty="0" smtClean="0"/>
              <a:t>Как много значили они,</a:t>
            </a:r>
          </a:p>
          <a:p>
            <a:pPr>
              <a:buNone/>
            </a:pPr>
            <a:r>
              <a:rPr lang="ru-RU" sz="2400" dirty="0" smtClean="0"/>
              <a:t>Когда тревогами, ненастьями</a:t>
            </a:r>
          </a:p>
          <a:p>
            <a:pPr>
              <a:buNone/>
            </a:pPr>
            <a:r>
              <a:rPr lang="ru-RU" sz="2400" dirty="0" smtClean="0"/>
              <a:t>Были наполнены все дни.</a:t>
            </a:r>
          </a:p>
          <a:p>
            <a:pPr>
              <a:buNone/>
            </a:pPr>
            <a:r>
              <a:rPr lang="ru-RU" sz="2400" dirty="0" smtClean="0"/>
              <a:t>Я был уверен, что нет выхода</a:t>
            </a:r>
          </a:p>
          <a:p>
            <a:pPr>
              <a:buNone/>
            </a:pPr>
            <a:r>
              <a:rPr lang="ru-RU" sz="2400" dirty="0" smtClean="0"/>
              <a:t>И что в природе – черный цвет,</a:t>
            </a:r>
          </a:p>
          <a:p>
            <a:pPr>
              <a:buNone/>
            </a:pPr>
            <a:r>
              <a:rPr lang="ru-RU" sz="2400" dirty="0" smtClean="0"/>
              <a:t>Что моя боль, всю душу    </a:t>
            </a:r>
          </a:p>
          <a:p>
            <a:pPr>
              <a:buNone/>
            </a:pPr>
            <a:r>
              <a:rPr lang="ru-RU" sz="2400" dirty="0" smtClean="0"/>
              <a:t>                                      высосав,</a:t>
            </a:r>
          </a:p>
          <a:p>
            <a:pPr>
              <a:buNone/>
            </a:pPr>
            <a:r>
              <a:rPr lang="ru-RU" sz="2400" dirty="0" smtClean="0"/>
              <a:t>Закрыла мир, закрыла свет.</a:t>
            </a:r>
            <a:endParaRPr lang="ru-RU" sz="24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600200"/>
            <a:ext cx="435771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Но, окуная в боль растущую,</a:t>
            </a:r>
          </a:p>
          <a:p>
            <a:pPr>
              <a:buNone/>
            </a:pPr>
            <a:r>
              <a:rPr lang="ru-RU" sz="2400" dirty="0" smtClean="0"/>
              <a:t>Слова меня вернули вновь</a:t>
            </a:r>
          </a:p>
          <a:p>
            <a:pPr>
              <a:buNone/>
            </a:pPr>
            <a:r>
              <a:rPr lang="ru-RU" sz="2400" dirty="0" smtClean="0"/>
              <a:t>Туда, где солнце землю радует,</a:t>
            </a:r>
          </a:p>
          <a:p>
            <a:pPr>
              <a:buNone/>
            </a:pPr>
            <a:r>
              <a:rPr lang="ru-RU" sz="2400" dirty="0" smtClean="0"/>
              <a:t>Туда, где жизнь и где любовь.</a:t>
            </a:r>
          </a:p>
          <a:p>
            <a:pPr>
              <a:buNone/>
            </a:pPr>
            <a:r>
              <a:rPr lang="ru-RU" sz="2400" dirty="0" smtClean="0"/>
              <a:t>Потом они, простые, мудрые,</a:t>
            </a:r>
          </a:p>
          <a:p>
            <a:pPr>
              <a:buNone/>
            </a:pPr>
            <a:r>
              <a:rPr lang="ru-RU" sz="2400" dirty="0" smtClean="0"/>
              <a:t>Всегда со мной по жизни шли.</a:t>
            </a:r>
          </a:p>
          <a:p>
            <a:pPr>
              <a:buNone/>
            </a:pPr>
            <a:r>
              <a:rPr lang="ru-RU" sz="2400" dirty="0" smtClean="0"/>
              <a:t>Спасибо, люди, вам, что                      </a:t>
            </a:r>
          </a:p>
          <a:p>
            <a:pPr>
              <a:buNone/>
            </a:pPr>
            <a:r>
              <a:rPr lang="ru-RU" sz="2400" dirty="0" smtClean="0"/>
              <a:t>                                        вовремя</a:t>
            </a:r>
          </a:p>
          <a:p>
            <a:pPr>
              <a:buNone/>
            </a:pPr>
            <a:r>
              <a:rPr lang="ru-RU" sz="2400" dirty="0" smtClean="0"/>
              <a:t>Те для меня слова нашли.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Выводы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Учиться решать свои проблемы – значит учиться искусству жить;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У вас, молодых, начинающих свой жизненный путь, есть силы и возможности решать все жизненные проблемы, в том числе и проблемы здоровья;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Следовать здоровому образу жизни как одной из своих главных </a:t>
            </a:r>
            <a:r>
              <a:rPr lang="ru-RU" b="1" i="1" smtClean="0">
                <a:solidFill>
                  <a:srgbClr val="002060"/>
                </a:solidFill>
              </a:rPr>
              <a:t>жизненных целей.</a:t>
            </a:r>
            <a:endParaRPr lang="ru-RU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285728"/>
            <a:ext cx="778674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А теперь вы можете засчитать себе одно очко за ответ </a:t>
            </a:r>
          </a:p>
          <a:p>
            <a:r>
              <a:rPr lang="ru-RU" sz="3200" b="1" dirty="0" smtClean="0">
                <a:solidFill>
                  <a:srgbClr val="FF0000"/>
                </a:solidFill>
              </a:rPr>
              <a:t>«да» </a:t>
            </a:r>
            <a:r>
              <a:rPr lang="ru-RU" sz="3200" b="1" dirty="0" smtClean="0">
                <a:solidFill>
                  <a:srgbClr val="7030A0"/>
                </a:solidFill>
              </a:rPr>
              <a:t>на вопросы   </a:t>
            </a:r>
            <a:r>
              <a:rPr lang="ru-RU" sz="3200" b="1" dirty="0" smtClean="0">
                <a:solidFill>
                  <a:srgbClr val="00B050"/>
                </a:solidFill>
              </a:rPr>
              <a:t>1,  3,  4,  7,  10</a:t>
            </a:r>
          </a:p>
          <a:p>
            <a:r>
              <a:rPr lang="ru-RU" sz="3200" b="1" dirty="0">
                <a:solidFill>
                  <a:srgbClr val="7030A0"/>
                </a:solidFill>
              </a:rPr>
              <a:t>и</a:t>
            </a:r>
            <a:r>
              <a:rPr lang="ru-RU" sz="3200" b="1" dirty="0" smtClean="0">
                <a:solidFill>
                  <a:srgbClr val="7030A0"/>
                </a:solidFill>
              </a:rPr>
              <a:t> за ответ </a:t>
            </a:r>
          </a:p>
          <a:p>
            <a:r>
              <a:rPr lang="ru-RU" sz="3200" b="1" dirty="0" smtClean="0">
                <a:solidFill>
                  <a:srgbClr val="FF0000"/>
                </a:solidFill>
              </a:rPr>
              <a:t>«нет» </a:t>
            </a:r>
            <a:r>
              <a:rPr lang="ru-RU" sz="3200" b="1" dirty="0" smtClean="0">
                <a:solidFill>
                  <a:srgbClr val="7030A0"/>
                </a:solidFill>
              </a:rPr>
              <a:t>на вопросы   </a:t>
            </a:r>
            <a:r>
              <a:rPr lang="ru-RU" sz="3200" b="1" dirty="0" smtClean="0">
                <a:solidFill>
                  <a:srgbClr val="00B050"/>
                </a:solidFill>
              </a:rPr>
              <a:t>2,  5,  6,  8,  9, </a:t>
            </a:r>
            <a:r>
              <a:rPr lang="ru-RU" sz="3200" b="1" dirty="0" smtClean="0">
                <a:solidFill>
                  <a:srgbClr val="00B050"/>
                </a:solidFill>
              </a:rPr>
              <a:t>  </a:t>
            </a:r>
            <a:r>
              <a:rPr lang="ru-RU" sz="3200" b="1" dirty="0" smtClean="0">
                <a:solidFill>
                  <a:srgbClr val="00B050"/>
                </a:solidFill>
              </a:rPr>
              <a:t>11.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Вы набрали больше 7 очков.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Вы любознательны, нравитесь окружающим, умеете общаться с людьми. У вас, наверное, много друзей. Одно предостережение: никогда не пытайтесь иметь хорошие отношения со всеми – всем не угодишь, да и на пользу вам это не пойдет.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Вы набрали от 4 до 7 очков.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Ну, что же, ваша доброта – вопрос случая. Добры вы далеко не со всеми. Для одних вы можете пойти на все, но общение с вами более чем неприятно для тех, кто вам не нравится. Это не так уж плохо. Но, наверное, надо стараться быть ровными со всеми, чтобы люди не обижались.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Вы набрали меньше 4 очков.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Общение с вами, надо признаться, бывает порой просто мукой даже для самых близких вам людей. Не забывайте, человеческие отношения требуют доброты.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Ситуации </a:t>
            </a:r>
            <a:r>
              <a:rPr lang="ru-RU" sz="3200" b="1" dirty="0" smtClean="0">
                <a:solidFill>
                  <a:srgbClr val="002060"/>
                </a:solidFill>
              </a:rPr>
              <a:t>(которые, могут вызвать чувство тревоги, </a:t>
            </a:r>
            <a:r>
              <a:rPr lang="ru-RU" sz="3200" b="1" dirty="0">
                <a:solidFill>
                  <a:srgbClr val="002060"/>
                </a:solidFill>
              </a:rPr>
              <a:t>с</a:t>
            </a:r>
            <a:r>
              <a:rPr lang="ru-RU" sz="3200" b="1" dirty="0" smtClean="0">
                <a:solidFill>
                  <a:srgbClr val="002060"/>
                </a:solidFill>
              </a:rPr>
              <a:t>траха волнения)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0" y="1500188"/>
            <a:ext cx="3929063" cy="4664075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Ответы оцениваются в баллах: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0</a:t>
            </a:r>
            <a:r>
              <a:rPr lang="ru-RU" sz="2400" b="1" dirty="0" smtClean="0"/>
              <a:t> – </a:t>
            </a:r>
            <a:r>
              <a:rPr lang="ru-RU" sz="2400" b="1" dirty="0" smtClean="0">
                <a:solidFill>
                  <a:srgbClr val="00B050"/>
                </a:solidFill>
              </a:rPr>
              <a:t>не вызывает тревоги и волнений;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1 </a:t>
            </a:r>
            <a:r>
              <a:rPr lang="ru-RU" sz="2400" b="1" dirty="0" smtClean="0"/>
              <a:t>– </a:t>
            </a:r>
            <a:r>
              <a:rPr lang="ru-RU" sz="2400" b="1" dirty="0" smtClean="0">
                <a:solidFill>
                  <a:srgbClr val="00B050"/>
                </a:solidFill>
              </a:rPr>
              <a:t>появляется легкое беспокойство;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2</a:t>
            </a:r>
            <a:r>
              <a:rPr lang="ru-RU" sz="2400" b="1" dirty="0" smtClean="0"/>
              <a:t> – </a:t>
            </a:r>
            <a:r>
              <a:rPr lang="ru-RU" sz="2400" b="1" dirty="0" smtClean="0">
                <a:solidFill>
                  <a:srgbClr val="00B050"/>
                </a:solidFill>
              </a:rPr>
              <a:t>волнуетесь, но в состоянии контролировать себя;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3 </a:t>
            </a:r>
            <a:r>
              <a:rPr lang="ru-RU" sz="2400" b="1" dirty="0" smtClean="0"/>
              <a:t>– </a:t>
            </a:r>
            <a:r>
              <a:rPr lang="ru-RU" sz="2400" b="1" dirty="0" smtClean="0">
                <a:solidFill>
                  <a:srgbClr val="00B050"/>
                </a:solidFill>
              </a:rPr>
              <a:t>встревожены сверх меры.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00496" y="1428736"/>
            <a:ext cx="4929222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b="1" dirty="0" smtClean="0"/>
              <a:t>Чувствуете себя ненужным (в коллективе или в семье).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/>
              <a:t>Возвращаетесь в пустую квартиру.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/>
              <a:t>Собираетесь пойти к врачу.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/>
              <a:t>Должны лететь самолётом.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/>
              <a:t>Входите в лифт.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/>
              <a:t>Стоите в толпе.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/>
              <a:t>Собираетесь сделать важный телефонный звонок.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/>
              <a:t>Говорите перед группой слушателей.</a:t>
            </a:r>
          </a:p>
          <a:p>
            <a:pPr>
              <a:buFont typeface="Arial" pitchFamily="34" charset="0"/>
              <a:buChar char="•"/>
            </a:pPr>
            <a:endParaRPr lang="ru-RU" sz="2800" b="1" dirty="0" smtClean="0"/>
          </a:p>
          <a:p>
            <a:pPr>
              <a:buFont typeface="Arial" pitchFamily="34" charset="0"/>
              <a:buChar char="•"/>
            </a:pPr>
            <a:endParaRPr lang="ru-RU" sz="2800" b="1" dirty="0" smtClean="0"/>
          </a:p>
          <a:p>
            <a:pPr>
              <a:buFont typeface="Arial" pitchFamily="34" charset="0"/>
              <a:buChar char="•"/>
            </a:pP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Ситуации </a:t>
            </a:r>
            <a:r>
              <a:rPr lang="ru-RU" sz="3600" b="1" dirty="0" smtClean="0">
                <a:solidFill>
                  <a:srgbClr val="002060"/>
                </a:solidFill>
              </a:rPr>
              <a:t>(которые, могут вызвать чувство тревоги, страха волнения)</a:t>
            </a:r>
            <a:endParaRPr lang="ru-RU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214282" y="1643050"/>
            <a:ext cx="335758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Ответы оцениваются в баллах: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0</a:t>
            </a:r>
            <a:r>
              <a:rPr lang="ru-RU" sz="2400" b="1" dirty="0" smtClean="0"/>
              <a:t> – </a:t>
            </a:r>
            <a:r>
              <a:rPr lang="ru-RU" sz="2400" b="1" dirty="0" smtClean="0">
                <a:solidFill>
                  <a:srgbClr val="00B050"/>
                </a:solidFill>
              </a:rPr>
              <a:t>не вызывает тревоги и волнений;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1 </a:t>
            </a:r>
            <a:r>
              <a:rPr lang="ru-RU" sz="2400" b="1" dirty="0" smtClean="0"/>
              <a:t>– </a:t>
            </a:r>
            <a:r>
              <a:rPr lang="ru-RU" sz="2400" b="1" dirty="0" smtClean="0">
                <a:solidFill>
                  <a:srgbClr val="00B050"/>
                </a:solidFill>
              </a:rPr>
              <a:t>появляется легкое беспокойство;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2</a:t>
            </a:r>
            <a:r>
              <a:rPr lang="ru-RU" sz="2400" b="1" dirty="0" smtClean="0"/>
              <a:t> – </a:t>
            </a:r>
            <a:r>
              <a:rPr lang="ru-RU" sz="2400" b="1" dirty="0" smtClean="0">
                <a:solidFill>
                  <a:srgbClr val="00B050"/>
                </a:solidFill>
              </a:rPr>
              <a:t>волнуетесь, но в состоянии контролировать себя;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3 </a:t>
            </a:r>
            <a:r>
              <a:rPr lang="ru-RU" sz="2400" b="1" dirty="0" smtClean="0"/>
              <a:t>– </a:t>
            </a:r>
            <a:r>
              <a:rPr lang="ru-RU" sz="2400" b="1" dirty="0" smtClean="0">
                <a:solidFill>
                  <a:srgbClr val="00B050"/>
                </a:solidFill>
              </a:rPr>
              <a:t>встревожены сверх меры.</a:t>
            </a:r>
          </a:p>
          <a:p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714744" y="1571612"/>
            <a:ext cx="514353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b="1" dirty="0" smtClean="0"/>
              <a:t>Обедаете в одиночестве в кафе.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/>
              <a:t>Находитесь в тесном замкнутом пространстве.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/>
              <a:t>Думаете о смерти.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/>
              <a:t>Складываете вещи для поездки, путешествия.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/>
              <a:t>Стоите в очереди.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/>
              <a:t>Опаздываете на встречу.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/>
              <a:t>Вручаете или получаете подарок.</a:t>
            </a:r>
          </a:p>
          <a:p>
            <a:pPr>
              <a:buFont typeface="Arial" pitchFamily="34" charset="0"/>
              <a:buChar char="•"/>
            </a:pP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256</TotalTime>
  <Words>2284</Words>
  <Application>Microsoft Office PowerPoint</Application>
  <PresentationFormat>Экран (4:3)</PresentationFormat>
  <Paragraphs>240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Наше здоровье и болезни</vt:lpstr>
      <vt:lpstr>Тест «Добры ли вы?» (да, нет)</vt:lpstr>
      <vt:lpstr>Слайд 3</vt:lpstr>
      <vt:lpstr>Слайд 4</vt:lpstr>
      <vt:lpstr>Вы набрали больше 7 очков.</vt:lpstr>
      <vt:lpstr>Вы набрали от 4 до 7 очков.</vt:lpstr>
      <vt:lpstr>Вы набрали меньше 4 очков.</vt:lpstr>
      <vt:lpstr>Ситуации (которые, могут вызвать чувство тревоги, страха волнения)</vt:lpstr>
      <vt:lpstr>Ситуации (которые, могут вызвать чувство тревоги, страха волнения)</vt:lpstr>
      <vt:lpstr>Ситуации (которые, могут вызвать чувство тревоги, страха волнения)</vt:lpstr>
      <vt:lpstr>Ситуации (которые, могут вызвать чувство тревоги, страха волнения)</vt:lpstr>
      <vt:lpstr>Ситуации (которые, могут вызвать чувство тревоги, страха волнения)</vt:lpstr>
      <vt:lpstr>Подсчитываем баллы</vt:lpstr>
      <vt:lpstr>Слайд 14</vt:lpstr>
      <vt:lpstr>Слайд 15</vt:lpstr>
      <vt:lpstr>Вопросы  («да» – 1 балл, «нет» – 0 баллов)</vt:lpstr>
      <vt:lpstr>Вопросы  («да» – 1 балл, «нет» – 0 баллов)</vt:lpstr>
      <vt:lpstr>Вопросы  («да» – 1 балл, «нет» – 0 баллов)</vt:lpstr>
      <vt:lpstr>Вопросы  («да» – 1 балл, «нет» – 0 баллов)</vt:lpstr>
      <vt:lpstr>Вопросы  («да» – 1 балл, «нет» – 0 баллов)</vt:lpstr>
      <vt:lpstr>Вопросы  («да» – 1 балл, «нет» – 0 баллов)</vt:lpstr>
      <vt:lpstr>Вопросы  («да» – 1 балл, «нет» – 0 баллов)</vt:lpstr>
      <vt:lpstr>Вопросы  («да» – 1 балл, «нет» – 0 баллов)</vt:lpstr>
      <vt:lpstr>Вопросы  («да» – 1 балл, «нет» – 0 баллов)</vt:lpstr>
      <vt:lpstr>Вопросы  («да» – 1 балл, «нет» – 0 баллов)</vt:lpstr>
      <vt:lpstr>Вопросы  («да» – 1 балл, «нет» – 0 баллов)</vt:lpstr>
      <vt:lpstr>Вопросы  («да» – 1 балл, «нет» – 0 баллов)</vt:lpstr>
      <vt:lpstr>Вопросы  («да» – 1 балл, «нет» – 0 баллов)</vt:lpstr>
      <vt:lpstr>Вопросы  («да» – 1 балл, «нет» – 0 баллов)</vt:lpstr>
      <vt:lpstr>Вопросы  («да» – 1 балл, «нет» – 0 баллов)</vt:lpstr>
      <vt:lpstr>Вопросы  («да» – 1 балл, «нет» – 0 баллов)</vt:lpstr>
      <vt:lpstr>Обработка результатов</vt:lpstr>
      <vt:lpstr>Если у вас есть проблемы, не замыкайтесь в себе.</vt:lpstr>
      <vt:lpstr>Выводы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Наше здоровье и болезни</dc:title>
  <dc:creator>ГРИНЮК</dc:creator>
  <cp:lastModifiedBy>ГРИНЮК </cp:lastModifiedBy>
  <cp:revision>4</cp:revision>
  <dcterms:created xsi:type="dcterms:W3CDTF">2009-09-08T13:53:00Z</dcterms:created>
  <dcterms:modified xsi:type="dcterms:W3CDTF">2009-09-09T09:32:47Z</dcterms:modified>
</cp:coreProperties>
</file>